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1F3009D-5324-4EF8-BF84-4F7B63523FB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14FCEEE4-6AC3-485B-82A3-A3165B6A3386}"/>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27336C3-C078-43B0-9E93-31C4A369BF25}" type="datetime1">
              <a:rPr kumimoji="1" lang="ja-JP" altLang="en-US" smtClean="0"/>
              <a:t>2025/8/18</a:t>
            </a:fld>
            <a:endParaRPr kumimoji="1" lang="ja-JP" altLang="en-US"/>
          </a:p>
        </p:txBody>
      </p:sp>
      <p:sp>
        <p:nvSpPr>
          <p:cNvPr id="4" name="フッター プレースホルダー 3">
            <a:extLst>
              <a:ext uri="{FF2B5EF4-FFF2-40B4-BE49-F238E27FC236}">
                <a16:creationId xmlns:a16="http://schemas.microsoft.com/office/drawing/2014/main" id="{44235F30-A084-4004-9664-B60851E96ADE}"/>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D4B5D51-7894-4122-A847-5E7993A45D25}"/>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5FAB04DA-03E9-4A43-B4F0-BCDC2118816B}" type="slidenum">
              <a:rPr kumimoji="1" lang="ja-JP" altLang="en-US" smtClean="0"/>
              <a:t>‹#›</a:t>
            </a:fld>
            <a:endParaRPr kumimoji="1" lang="ja-JP" altLang="en-US"/>
          </a:p>
        </p:txBody>
      </p:sp>
    </p:spTree>
    <p:extLst>
      <p:ext uri="{BB962C8B-B14F-4D97-AF65-F5344CB8AC3E}">
        <p14:creationId xmlns:p14="http://schemas.microsoft.com/office/powerpoint/2010/main" val="1798213094"/>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1BB5C51-F53F-4AD5-9D0B-D3A5041A0931}" type="datetime1">
              <a:rPr kumimoji="1" lang="ja-JP" altLang="en-US" smtClean="0"/>
              <a:t>2025/8/18</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F673C65-611A-41EC-AD78-C81306E9AF62}" type="slidenum">
              <a:rPr kumimoji="1" lang="ja-JP" altLang="en-US" smtClean="0"/>
              <a:t>‹#›</a:t>
            </a:fld>
            <a:endParaRPr kumimoji="1" lang="ja-JP" altLang="en-US"/>
          </a:p>
        </p:txBody>
      </p:sp>
    </p:spTree>
    <p:extLst>
      <p:ext uri="{BB962C8B-B14F-4D97-AF65-F5344CB8AC3E}">
        <p14:creationId xmlns:p14="http://schemas.microsoft.com/office/powerpoint/2010/main" val="968056403"/>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BC8CA-F1F2-47BC-8264-AE44F3A138F9}"/>
              </a:ext>
            </a:extLst>
          </p:cNvPr>
          <p:cNvSpPr>
            <a:spLocks noGrp="1"/>
          </p:cNvSpPr>
          <p:nvPr>
            <p:ph type="ctrTitle"/>
          </p:nvPr>
        </p:nvSpPr>
        <p:spPr>
          <a:xfrm>
            <a:off x="857250" y="1496484"/>
            <a:ext cx="5143500" cy="3183467"/>
          </a:xfrm>
        </p:spPr>
        <p:txBody>
          <a:bodyPr anchor="b"/>
          <a:lstStyle>
            <a:lvl1pPr algn="ctr">
              <a:defRPr sz="253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E8D86D8-A279-49B5-AEB9-CCADF5F21CDD}"/>
              </a:ext>
            </a:extLst>
          </p:cNvPr>
          <p:cNvSpPr>
            <a:spLocks noGrp="1"/>
          </p:cNvSpPr>
          <p:nvPr>
            <p:ph type="subTitle" idx="1"/>
          </p:nvPr>
        </p:nvSpPr>
        <p:spPr>
          <a:xfrm>
            <a:off x="857250" y="4802718"/>
            <a:ext cx="5143500" cy="2207683"/>
          </a:xfrm>
        </p:spPr>
        <p:txBody>
          <a:bodyPr/>
          <a:lstStyle>
            <a:lvl1pPr marL="0" indent="0" algn="ctr">
              <a:buNone/>
              <a:defRPr sz="1013"/>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638F879-DBE8-4815-93A3-71684ABC3537}"/>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5" name="フッター プレースホルダー 4">
            <a:extLst>
              <a:ext uri="{FF2B5EF4-FFF2-40B4-BE49-F238E27FC236}">
                <a16:creationId xmlns:a16="http://schemas.microsoft.com/office/drawing/2014/main" id="{CC92FC28-E81B-451A-9C4F-845A42D7A2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6EDC92-832E-4C8C-8FC3-1638C67DA2A2}"/>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51273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6999F5-A4F9-4C46-8959-749F2899D16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B0E238-48BC-4F21-9783-706BF648A65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1B2472-610A-4200-BF15-CF5873DB2D43}"/>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5" name="フッター プレースホルダー 4">
            <a:extLst>
              <a:ext uri="{FF2B5EF4-FFF2-40B4-BE49-F238E27FC236}">
                <a16:creationId xmlns:a16="http://schemas.microsoft.com/office/drawing/2014/main" id="{8EBD283E-0B03-45B5-B096-0F9CA512BE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BB205F-BC2B-4A90-A146-B4BC61CEBC22}"/>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51356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1EB6360-59A0-4430-BDF1-8B2EA0352525}"/>
              </a:ext>
            </a:extLst>
          </p:cNvPr>
          <p:cNvSpPr>
            <a:spLocks noGrp="1"/>
          </p:cNvSpPr>
          <p:nvPr>
            <p:ph type="title" orient="vert"/>
          </p:nvPr>
        </p:nvSpPr>
        <p:spPr>
          <a:xfrm>
            <a:off x="4907756" y="486833"/>
            <a:ext cx="1478756" cy="77491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025FB9C-F611-4332-8629-CA379781D953}"/>
              </a:ext>
            </a:extLst>
          </p:cNvPr>
          <p:cNvSpPr>
            <a:spLocks noGrp="1"/>
          </p:cNvSpPr>
          <p:nvPr>
            <p:ph type="body" orient="vert" idx="1"/>
          </p:nvPr>
        </p:nvSpPr>
        <p:spPr>
          <a:xfrm>
            <a:off x="471487" y="486833"/>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3FE133-B098-4C00-9C76-99C68BCF8685}"/>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5" name="フッター プレースホルダー 4">
            <a:extLst>
              <a:ext uri="{FF2B5EF4-FFF2-40B4-BE49-F238E27FC236}">
                <a16:creationId xmlns:a16="http://schemas.microsoft.com/office/drawing/2014/main" id="{F0619E99-AAB6-4918-881C-C8289EFCAF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ABA67F-9E66-487D-8ABF-9B5BC61CC629}"/>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235631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732154-1CBF-4E39-A7BF-92E86414D0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57BB2BC-289D-4C5E-B4DF-68F81C8D728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FFF28F-5949-4582-967B-464A4A02B3C5}"/>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5" name="フッター プレースホルダー 4">
            <a:extLst>
              <a:ext uri="{FF2B5EF4-FFF2-40B4-BE49-F238E27FC236}">
                <a16:creationId xmlns:a16="http://schemas.microsoft.com/office/drawing/2014/main" id="{88CE99FB-4283-47CC-B9A9-3B0760B1BC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0CC641-BFB6-4B83-BA26-1538AD3BFFF8}"/>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174306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C270A-8B11-442E-B2FD-847C84E69614}"/>
              </a:ext>
            </a:extLst>
          </p:cNvPr>
          <p:cNvSpPr>
            <a:spLocks noGrp="1"/>
          </p:cNvSpPr>
          <p:nvPr>
            <p:ph type="title"/>
          </p:nvPr>
        </p:nvSpPr>
        <p:spPr>
          <a:xfrm>
            <a:off x="467917" y="2279651"/>
            <a:ext cx="5915025" cy="3803649"/>
          </a:xfrm>
        </p:spPr>
        <p:txBody>
          <a:bodyPr anchor="b"/>
          <a:lstStyle>
            <a:lvl1pPr>
              <a:defRPr sz="253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37E70BD-5ED6-4D1F-B89B-715DAA0A09D3}"/>
              </a:ext>
            </a:extLst>
          </p:cNvPr>
          <p:cNvSpPr>
            <a:spLocks noGrp="1"/>
          </p:cNvSpPr>
          <p:nvPr>
            <p:ph type="body" idx="1"/>
          </p:nvPr>
        </p:nvSpPr>
        <p:spPr>
          <a:xfrm>
            <a:off x="467917" y="6119285"/>
            <a:ext cx="5915025" cy="2000249"/>
          </a:xfrm>
        </p:spPr>
        <p:txBody>
          <a:bodyPr/>
          <a:lstStyle>
            <a:lvl1pPr marL="0" indent="0">
              <a:buNone/>
              <a:defRPr sz="1013">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DC91451-ED69-4F12-85B0-0D8CD82BC9B0}"/>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5" name="フッター プレースホルダー 4">
            <a:extLst>
              <a:ext uri="{FF2B5EF4-FFF2-40B4-BE49-F238E27FC236}">
                <a16:creationId xmlns:a16="http://schemas.microsoft.com/office/drawing/2014/main" id="{28D7BAA1-DAA3-4A79-B2F4-17773A8D95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F8427A-CD14-4C02-9049-C6E23C946532}"/>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2314734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AECD6-73CB-4FDA-8435-EB617E39C8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9B3363-0A3B-46CE-8CDB-ECA49E17BE9C}"/>
              </a:ext>
            </a:extLst>
          </p:cNvPr>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372B23-0F67-4EFE-8B0D-E8518F9A4F9D}"/>
              </a:ext>
            </a:extLst>
          </p:cNvPr>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FCD00B6-D2F5-4E68-A5E6-A742C629CEFA}"/>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6" name="フッター プレースホルダー 5">
            <a:extLst>
              <a:ext uri="{FF2B5EF4-FFF2-40B4-BE49-F238E27FC236}">
                <a16:creationId xmlns:a16="http://schemas.microsoft.com/office/drawing/2014/main" id="{33DBF205-E771-4C14-9EE7-CC3024E132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7EE603F-F5B7-4085-A5DD-AB7EF8598B59}"/>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132981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EB9E77-0097-4318-9BCB-DC61AAEA3F56}"/>
              </a:ext>
            </a:extLst>
          </p:cNvPr>
          <p:cNvSpPr>
            <a:spLocks noGrp="1"/>
          </p:cNvSpPr>
          <p:nvPr>
            <p:ph type="title"/>
          </p:nvPr>
        </p:nvSpPr>
        <p:spPr>
          <a:xfrm>
            <a:off x="472382" y="486834"/>
            <a:ext cx="5915025" cy="176741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198529-92D1-4F5D-B410-7F94C897E637}"/>
              </a:ext>
            </a:extLst>
          </p:cNvPr>
          <p:cNvSpPr>
            <a:spLocks noGrp="1"/>
          </p:cNvSpPr>
          <p:nvPr>
            <p:ph type="body" idx="1"/>
          </p:nvPr>
        </p:nvSpPr>
        <p:spPr>
          <a:xfrm>
            <a:off x="472381" y="2241551"/>
            <a:ext cx="2901255" cy="1098549"/>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925A7CE-BF26-4C5D-9D64-FB4194AF41C2}"/>
              </a:ext>
            </a:extLst>
          </p:cNvPr>
          <p:cNvSpPr>
            <a:spLocks noGrp="1"/>
          </p:cNvSpPr>
          <p:nvPr>
            <p:ph sz="half" idx="2"/>
          </p:nvPr>
        </p:nvSpPr>
        <p:spPr>
          <a:xfrm>
            <a:off x="472381" y="3340101"/>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3A36510-99EA-4B59-B7A3-B25750FA9846}"/>
              </a:ext>
            </a:extLst>
          </p:cNvPr>
          <p:cNvSpPr>
            <a:spLocks noGrp="1"/>
          </p:cNvSpPr>
          <p:nvPr>
            <p:ph type="body" sz="quarter" idx="3"/>
          </p:nvPr>
        </p:nvSpPr>
        <p:spPr>
          <a:xfrm>
            <a:off x="3471864" y="2241551"/>
            <a:ext cx="2915543" cy="1098549"/>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0FE21CC-178B-4AEE-AFEC-5F2C8C8682BD}"/>
              </a:ext>
            </a:extLst>
          </p:cNvPr>
          <p:cNvSpPr>
            <a:spLocks noGrp="1"/>
          </p:cNvSpPr>
          <p:nvPr>
            <p:ph sz="quarter" idx="4"/>
          </p:nvPr>
        </p:nvSpPr>
        <p:spPr>
          <a:xfrm>
            <a:off x="3471864" y="3340101"/>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E485E09-7021-4342-8DFB-BC36ECFF7946}"/>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8" name="フッター プレースホルダー 7">
            <a:extLst>
              <a:ext uri="{FF2B5EF4-FFF2-40B4-BE49-F238E27FC236}">
                <a16:creationId xmlns:a16="http://schemas.microsoft.com/office/drawing/2014/main" id="{36161D2F-174C-435C-B4C0-F18F6106D2F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94E8B8-3517-42CA-8FFC-8BD320B9CEE7}"/>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394366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692D28-550E-499F-A52C-7B0FAC22B53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D09E879-956E-489A-9D2A-9A4579DC1693}"/>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4" name="フッター プレースホルダー 3">
            <a:extLst>
              <a:ext uri="{FF2B5EF4-FFF2-40B4-BE49-F238E27FC236}">
                <a16:creationId xmlns:a16="http://schemas.microsoft.com/office/drawing/2014/main" id="{D4668B9E-FF82-47F6-B636-BC983F2B8E5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6D4699E-5811-40DB-ACA3-DB044F6C42A7}"/>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250629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3DE953F-94C6-4D90-8650-802CB58C23C3}"/>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3" name="フッター プレースホルダー 2">
            <a:extLst>
              <a:ext uri="{FF2B5EF4-FFF2-40B4-BE49-F238E27FC236}">
                <a16:creationId xmlns:a16="http://schemas.microsoft.com/office/drawing/2014/main" id="{7E471659-C8F9-4F66-A116-28946F2927F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95271EA-F852-4058-B40D-398F0922B78B}"/>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1308430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BED651-C533-4913-A13C-728FCAB57509}"/>
              </a:ext>
            </a:extLst>
          </p:cNvPr>
          <p:cNvSpPr>
            <a:spLocks noGrp="1"/>
          </p:cNvSpPr>
          <p:nvPr>
            <p:ph type="title"/>
          </p:nvPr>
        </p:nvSpPr>
        <p:spPr>
          <a:xfrm>
            <a:off x="472382" y="609600"/>
            <a:ext cx="2211883" cy="2133600"/>
          </a:xfrm>
        </p:spPr>
        <p:txBody>
          <a:bodyPr anchor="b"/>
          <a:lstStyle>
            <a:lvl1pPr>
              <a:defRPr sz="135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D309AD-80EF-4CBB-8C74-4DC2AD1D48CF}"/>
              </a:ext>
            </a:extLst>
          </p:cNvPr>
          <p:cNvSpPr>
            <a:spLocks noGrp="1"/>
          </p:cNvSpPr>
          <p:nvPr>
            <p:ph idx="1"/>
          </p:nvPr>
        </p:nvSpPr>
        <p:spPr>
          <a:xfrm>
            <a:off x="2915544" y="1316567"/>
            <a:ext cx="3471863" cy="6498167"/>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0006579-9EF1-4207-9666-704513C3787D}"/>
              </a:ext>
            </a:extLst>
          </p:cNvPr>
          <p:cNvSpPr>
            <a:spLocks noGrp="1"/>
          </p:cNvSpPr>
          <p:nvPr>
            <p:ph type="body" sz="half" idx="2"/>
          </p:nvPr>
        </p:nvSpPr>
        <p:spPr>
          <a:xfrm>
            <a:off x="472382" y="2743200"/>
            <a:ext cx="2211883" cy="5082117"/>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E8B8E2F-AD3E-44F9-9A09-6438C60C922A}"/>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6" name="フッター プレースホルダー 5">
            <a:extLst>
              <a:ext uri="{FF2B5EF4-FFF2-40B4-BE49-F238E27FC236}">
                <a16:creationId xmlns:a16="http://schemas.microsoft.com/office/drawing/2014/main" id="{A4AD9F15-C8C8-4F5F-BC92-1D0599A26D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35070C-3956-4A68-B0E8-39342D3DB2C7}"/>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182540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F55593-472C-4621-BC16-67206F38742A}"/>
              </a:ext>
            </a:extLst>
          </p:cNvPr>
          <p:cNvSpPr>
            <a:spLocks noGrp="1"/>
          </p:cNvSpPr>
          <p:nvPr>
            <p:ph type="title"/>
          </p:nvPr>
        </p:nvSpPr>
        <p:spPr>
          <a:xfrm>
            <a:off x="472382" y="609600"/>
            <a:ext cx="2211883" cy="2133600"/>
          </a:xfrm>
        </p:spPr>
        <p:txBody>
          <a:bodyPr anchor="b"/>
          <a:lstStyle>
            <a:lvl1pPr>
              <a:defRPr sz="135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F84F8CA-A0AF-4BAD-A789-A2BC1EF3A567}"/>
              </a:ext>
            </a:extLst>
          </p:cNvPr>
          <p:cNvSpPr>
            <a:spLocks noGrp="1"/>
          </p:cNvSpPr>
          <p:nvPr>
            <p:ph type="pic" idx="1"/>
          </p:nvPr>
        </p:nvSpPr>
        <p:spPr>
          <a:xfrm>
            <a:off x="2915544" y="1316567"/>
            <a:ext cx="3471863" cy="6498167"/>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endParaRPr kumimoji="1" lang="ja-JP" altLang="en-US"/>
          </a:p>
        </p:txBody>
      </p:sp>
      <p:sp>
        <p:nvSpPr>
          <p:cNvPr id="4" name="テキスト プレースホルダー 3">
            <a:extLst>
              <a:ext uri="{FF2B5EF4-FFF2-40B4-BE49-F238E27FC236}">
                <a16:creationId xmlns:a16="http://schemas.microsoft.com/office/drawing/2014/main" id="{FEFCF90B-A345-4725-A0B9-D9BCD419AAFE}"/>
              </a:ext>
            </a:extLst>
          </p:cNvPr>
          <p:cNvSpPr>
            <a:spLocks noGrp="1"/>
          </p:cNvSpPr>
          <p:nvPr>
            <p:ph type="body" sz="half" idx="2"/>
          </p:nvPr>
        </p:nvSpPr>
        <p:spPr>
          <a:xfrm>
            <a:off x="472382" y="2743200"/>
            <a:ext cx="2211883" cy="5082117"/>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7CEB5D6-B1DA-4D07-AB53-F4788947CBE2}"/>
              </a:ext>
            </a:extLst>
          </p:cNvPr>
          <p:cNvSpPr>
            <a:spLocks noGrp="1"/>
          </p:cNvSpPr>
          <p:nvPr>
            <p:ph type="dt" sz="half" idx="10"/>
          </p:nvPr>
        </p:nvSpPr>
        <p:spPr/>
        <p:txBody>
          <a:bodyPr/>
          <a:lstStyle/>
          <a:p>
            <a:fld id="{5B7716DF-C87D-4EE2-8C87-B38D0B36B92F}" type="datetimeFigureOut">
              <a:rPr kumimoji="1" lang="ja-JP" altLang="en-US" smtClean="0"/>
              <a:t>2025/8/18</a:t>
            </a:fld>
            <a:endParaRPr kumimoji="1" lang="ja-JP" altLang="en-US"/>
          </a:p>
        </p:txBody>
      </p:sp>
      <p:sp>
        <p:nvSpPr>
          <p:cNvPr id="6" name="フッター プレースホルダー 5">
            <a:extLst>
              <a:ext uri="{FF2B5EF4-FFF2-40B4-BE49-F238E27FC236}">
                <a16:creationId xmlns:a16="http://schemas.microsoft.com/office/drawing/2014/main" id="{FFA7CEA5-9250-4D03-A91A-088946CADD7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63C2BF-0A30-4543-B077-934DF3031084}"/>
              </a:ext>
            </a:extLst>
          </p:cNvPr>
          <p:cNvSpPr>
            <a:spLocks noGrp="1"/>
          </p:cNvSpPr>
          <p:nvPr>
            <p:ph type="sldNum" sz="quarter" idx="12"/>
          </p:nvPr>
        </p:nvSpPr>
        <p:spPr/>
        <p:txBody>
          <a:body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111290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4572C6E-359E-4C7B-9282-A525013D3D4B}"/>
              </a:ext>
            </a:extLst>
          </p:cNvPr>
          <p:cNvSpPr>
            <a:spLocks noGrp="1"/>
          </p:cNvSpPr>
          <p:nvPr>
            <p:ph type="title"/>
          </p:nvPr>
        </p:nvSpPr>
        <p:spPr>
          <a:xfrm>
            <a:off x="471489"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920EB38-81EC-4739-8733-CA0AEB14644D}"/>
              </a:ext>
            </a:extLst>
          </p:cNvPr>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21B624-2FD1-4B00-A7BC-5A7A036BDBE1}"/>
              </a:ext>
            </a:extLst>
          </p:cNvPr>
          <p:cNvSpPr>
            <a:spLocks noGrp="1"/>
          </p:cNvSpPr>
          <p:nvPr>
            <p:ph type="dt" sz="half" idx="2"/>
          </p:nvPr>
        </p:nvSpPr>
        <p:spPr>
          <a:xfrm>
            <a:off x="471488" y="8475135"/>
            <a:ext cx="1543050" cy="486833"/>
          </a:xfrm>
          <a:prstGeom prst="rect">
            <a:avLst/>
          </a:prstGeom>
        </p:spPr>
        <p:txBody>
          <a:bodyPr vert="horz" lIns="91440" tIns="45720" rIns="91440" bIns="45720" rtlCol="0" anchor="ctr"/>
          <a:lstStyle>
            <a:lvl1pPr algn="l">
              <a:defRPr sz="506">
                <a:solidFill>
                  <a:schemeClr val="tx1">
                    <a:tint val="75000"/>
                  </a:schemeClr>
                </a:solidFill>
              </a:defRPr>
            </a:lvl1pPr>
          </a:lstStyle>
          <a:p>
            <a:fld id="{5B7716DF-C87D-4EE2-8C87-B38D0B36B92F}" type="datetimeFigureOut">
              <a:rPr kumimoji="1" lang="ja-JP" altLang="en-US" smtClean="0"/>
              <a:t>2025/8/18</a:t>
            </a:fld>
            <a:endParaRPr kumimoji="1" lang="ja-JP" altLang="en-US"/>
          </a:p>
        </p:txBody>
      </p:sp>
      <p:sp>
        <p:nvSpPr>
          <p:cNvPr id="5" name="フッター プレースホルダー 4">
            <a:extLst>
              <a:ext uri="{FF2B5EF4-FFF2-40B4-BE49-F238E27FC236}">
                <a16:creationId xmlns:a16="http://schemas.microsoft.com/office/drawing/2014/main" id="{4A12A542-2DDF-4F20-818B-4B8CA3608616}"/>
              </a:ext>
            </a:extLst>
          </p:cNvPr>
          <p:cNvSpPr>
            <a:spLocks noGrp="1"/>
          </p:cNvSpPr>
          <p:nvPr>
            <p:ph type="ftr" sz="quarter" idx="3"/>
          </p:nvPr>
        </p:nvSpPr>
        <p:spPr>
          <a:xfrm>
            <a:off x="2271714" y="8475135"/>
            <a:ext cx="2314575" cy="486833"/>
          </a:xfrm>
          <a:prstGeom prst="rect">
            <a:avLst/>
          </a:prstGeom>
        </p:spPr>
        <p:txBody>
          <a:bodyPr vert="horz" lIns="91440" tIns="45720" rIns="91440" bIns="45720" rtlCol="0" anchor="ctr"/>
          <a:lstStyle>
            <a:lvl1pPr algn="ctr">
              <a:defRPr sz="506">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FBE45D3-6CAB-483B-9721-71EE124D4D47}"/>
              </a:ext>
            </a:extLst>
          </p:cNvPr>
          <p:cNvSpPr>
            <a:spLocks noGrp="1"/>
          </p:cNvSpPr>
          <p:nvPr>
            <p:ph type="sldNum" sz="quarter" idx="4"/>
          </p:nvPr>
        </p:nvSpPr>
        <p:spPr>
          <a:xfrm>
            <a:off x="4843463" y="8475135"/>
            <a:ext cx="1543050" cy="486833"/>
          </a:xfrm>
          <a:prstGeom prst="rect">
            <a:avLst/>
          </a:prstGeom>
        </p:spPr>
        <p:txBody>
          <a:bodyPr vert="horz" lIns="91440" tIns="45720" rIns="91440" bIns="45720" rtlCol="0" anchor="ctr"/>
          <a:lstStyle>
            <a:lvl1pPr algn="r">
              <a:defRPr sz="506">
                <a:solidFill>
                  <a:schemeClr val="tx1">
                    <a:tint val="75000"/>
                  </a:schemeClr>
                </a:solidFill>
              </a:defRPr>
            </a:lvl1pPr>
          </a:lstStyle>
          <a:p>
            <a:fld id="{78F85B5F-9D85-4F68-81F1-BC274A3AFAF3}" type="slidenum">
              <a:rPr kumimoji="1" lang="ja-JP" altLang="en-US" smtClean="0"/>
              <a:t>‹#›</a:t>
            </a:fld>
            <a:endParaRPr kumimoji="1" lang="ja-JP" altLang="en-US"/>
          </a:p>
        </p:txBody>
      </p:sp>
    </p:spTree>
    <p:extLst>
      <p:ext uri="{BB962C8B-B14F-4D97-AF65-F5344CB8AC3E}">
        <p14:creationId xmlns:p14="http://schemas.microsoft.com/office/powerpoint/2010/main" val="198486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85763" rtl="0" eaLnBrk="1" latinLnBrk="0" hangingPunct="1">
        <a:lnSpc>
          <a:spcPct val="90000"/>
        </a:lnSpc>
        <a:spcBef>
          <a:spcPct val="0"/>
        </a:spcBef>
        <a:buNone/>
        <a:defRPr kumimoji="1" sz="1856" kern="1200">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kumimoji="1" sz="1181" kern="1200">
          <a:solidFill>
            <a:schemeClr val="tx1"/>
          </a:solidFill>
          <a:latin typeface="+mn-lt"/>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kumimoji="1" sz="1013" kern="1200">
          <a:solidFill>
            <a:schemeClr val="tx1"/>
          </a:solidFill>
          <a:latin typeface="+mn-lt"/>
          <a:ea typeface="+mn-ea"/>
          <a:cs typeface="+mn-cs"/>
        </a:defRPr>
      </a:lvl2pPr>
      <a:lvl3pPr marL="482204" indent="-96441" algn="l" defTabSz="385763" rtl="0" eaLnBrk="1" latinLnBrk="0" hangingPunct="1">
        <a:lnSpc>
          <a:spcPct val="90000"/>
        </a:lnSpc>
        <a:spcBef>
          <a:spcPts val="211"/>
        </a:spcBef>
        <a:buFont typeface="Arial" panose="020B0604020202020204" pitchFamily="34" charset="0"/>
        <a:buChar char="•"/>
        <a:defRPr kumimoji="1" sz="844" kern="1200">
          <a:solidFill>
            <a:schemeClr val="tx1"/>
          </a:solidFill>
          <a:latin typeface="+mn-lt"/>
          <a:ea typeface="+mn-ea"/>
          <a:cs typeface="+mn-cs"/>
        </a:defRPr>
      </a:lvl3pPr>
      <a:lvl4pPr marL="675085"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kumimoji="1" sz="760" kern="1200">
          <a:solidFill>
            <a:schemeClr val="tx1"/>
          </a:solidFill>
          <a:latin typeface="+mn-lt"/>
          <a:ea typeface="+mn-ea"/>
          <a:cs typeface="+mn-cs"/>
        </a:defRPr>
      </a:lvl9pPr>
    </p:bodyStyle>
    <p:otherStyle>
      <a:defPPr>
        <a:defRPr lang="ja-JP"/>
      </a:defPPr>
      <a:lvl1pPr marL="0" algn="l" defTabSz="385763" rtl="0" eaLnBrk="1" latinLnBrk="0" hangingPunct="1">
        <a:defRPr kumimoji="1" sz="760" kern="1200">
          <a:solidFill>
            <a:schemeClr val="tx1"/>
          </a:solidFill>
          <a:latin typeface="+mn-lt"/>
          <a:ea typeface="+mn-ea"/>
          <a:cs typeface="+mn-cs"/>
        </a:defRPr>
      </a:lvl1pPr>
      <a:lvl2pPr marL="192881" algn="l" defTabSz="385763" rtl="0" eaLnBrk="1" latinLnBrk="0" hangingPunct="1">
        <a:defRPr kumimoji="1" sz="760" kern="1200">
          <a:solidFill>
            <a:schemeClr val="tx1"/>
          </a:solidFill>
          <a:latin typeface="+mn-lt"/>
          <a:ea typeface="+mn-ea"/>
          <a:cs typeface="+mn-cs"/>
        </a:defRPr>
      </a:lvl2pPr>
      <a:lvl3pPr marL="385763" algn="l" defTabSz="385763" rtl="0" eaLnBrk="1" latinLnBrk="0" hangingPunct="1">
        <a:defRPr kumimoji="1" sz="760" kern="1200">
          <a:solidFill>
            <a:schemeClr val="tx1"/>
          </a:solidFill>
          <a:latin typeface="+mn-lt"/>
          <a:ea typeface="+mn-ea"/>
          <a:cs typeface="+mn-cs"/>
        </a:defRPr>
      </a:lvl3pPr>
      <a:lvl4pPr marL="578644" algn="l" defTabSz="385763" rtl="0" eaLnBrk="1" latinLnBrk="0" hangingPunct="1">
        <a:defRPr kumimoji="1" sz="760" kern="1200">
          <a:solidFill>
            <a:schemeClr val="tx1"/>
          </a:solidFill>
          <a:latin typeface="+mn-lt"/>
          <a:ea typeface="+mn-ea"/>
          <a:cs typeface="+mn-cs"/>
        </a:defRPr>
      </a:lvl4pPr>
      <a:lvl5pPr marL="771525" algn="l" defTabSz="385763" rtl="0" eaLnBrk="1" latinLnBrk="0" hangingPunct="1">
        <a:defRPr kumimoji="1" sz="760" kern="1200">
          <a:solidFill>
            <a:schemeClr val="tx1"/>
          </a:solidFill>
          <a:latin typeface="+mn-lt"/>
          <a:ea typeface="+mn-ea"/>
          <a:cs typeface="+mn-cs"/>
        </a:defRPr>
      </a:lvl5pPr>
      <a:lvl6pPr marL="964406" algn="l" defTabSz="385763" rtl="0" eaLnBrk="1" latinLnBrk="0" hangingPunct="1">
        <a:defRPr kumimoji="1" sz="760" kern="1200">
          <a:solidFill>
            <a:schemeClr val="tx1"/>
          </a:solidFill>
          <a:latin typeface="+mn-lt"/>
          <a:ea typeface="+mn-ea"/>
          <a:cs typeface="+mn-cs"/>
        </a:defRPr>
      </a:lvl6pPr>
      <a:lvl7pPr marL="1157288" algn="l" defTabSz="385763" rtl="0" eaLnBrk="1" latinLnBrk="0" hangingPunct="1">
        <a:defRPr kumimoji="1" sz="760" kern="1200">
          <a:solidFill>
            <a:schemeClr val="tx1"/>
          </a:solidFill>
          <a:latin typeface="+mn-lt"/>
          <a:ea typeface="+mn-ea"/>
          <a:cs typeface="+mn-cs"/>
        </a:defRPr>
      </a:lvl7pPr>
      <a:lvl8pPr marL="1350169" algn="l" defTabSz="385763" rtl="0" eaLnBrk="1" latinLnBrk="0" hangingPunct="1">
        <a:defRPr kumimoji="1" sz="760" kern="1200">
          <a:solidFill>
            <a:schemeClr val="tx1"/>
          </a:solidFill>
          <a:latin typeface="+mn-lt"/>
          <a:ea typeface="+mn-ea"/>
          <a:cs typeface="+mn-cs"/>
        </a:defRPr>
      </a:lvl8pPr>
      <a:lvl9pPr marL="1543050" algn="l" defTabSz="385763" rtl="0" eaLnBrk="1" latinLnBrk="0" hangingPunct="1">
        <a:defRPr kumimoji="1"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DEC0FA94-B026-4905-BFE3-735D2058792F}"/>
              </a:ext>
            </a:extLst>
          </p:cNvPr>
          <p:cNvGraphicFramePr>
            <a:graphicFrameLocks noGrp="1"/>
          </p:cNvGraphicFramePr>
          <p:nvPr>
            <p:extLst>
              <p:ext uri="{D42A27DB-BD31-4B8C-83A1-F6EECF244321}">
                <p14:modId xmlns:p14="http://schemas.microsoft.com/office/powerpoint/2010/main" val="2808819489"/>
              </p:ext>
            </p:extLst>
          </p:nvPr>
        </p:nvGraphicFramePr>
        <p:xfrm>
          <a:off x="82963" y="1272321"/>
          <a:ext cx="6679788" cy="3287133"/>
        </p:xfrm>
        <a:graphic>
          <a:graphicData uri="http://schemas.openxmlformats.org/drawingml/2006/table">
            <a:tbl>
              <a:tblPr firstRow="1" bandRow="1">
                <a:tableStyleId>{F2DE63D5-997A-4646-A377-4702673A728D}</a:tableStyleId>
              </a:tblPr>
              <a:tblGrid>
                <a:gridCol w="303636">
                  <a:extLst>
                    <a:ext uri="{9D8B030D-6E8A-4147-A177-3AD203B41FA5}">
                      <a16:colId xmlns:a16="http://schemas.microsoft.com/office/drawing/2014/main" val="112723038"/>
                    </a:ext>
                  </a:extLst>
                </a:gridCol>
                <a:gridCol w="2307448">
                  <a:extLst>
                    <a:ext uri="{9D8B030D-6E8A-4147-A177-3AD203B41FA5}">
                      <a16:colId xmlns:a16="http://schemas.microsoft.com/office/drawing/2014/main" val="2863374387"/>
                    </a:ext>
                  </a:extLst>
                </a:gridCol>
                <a:gridCol w="316249">
                  <a:extLst>
                    <a:ext uri="{9D8B030D-6E8A-4147-A177-3AD203B41FA5}">
                      <a16:colId xmlns:a16="http://schemas.microsoft.com/office/drawing/2014/main" val="4101106717"/>
                    </a:ext>
                  </a:extLst>
                </a:gridCol>
                <a:gridCol w="3752455">
                  <a:extLst>
                    <a:ext uri="{9D8B030D-6E8A-4147-A177-3AD203B41FA5}">
                      <a16:colId xmlns:a16="http://schemas.microsoft.com/office/drawing/2014/main" val="3564086776"/>
                    </a:ext>
                  </a:extLst>
                </a:gridCol>
              </a:tblGrid>
              <a:tr h="364481">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パターン</a:t>
                      </a:r>
                    </a:p>
                  </a:txBody>
                  <a:tcPr marT="46177" marB="46177">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必要書類</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複数のパターンに該当する場合は全て</a:t>
                      </a:r>
                      <a:r>
                        <a:rPr kumimoji="1" lang="en-US" altLang="ja-JP" sz="1200" b="0" dirty="0">
                          <a:solidFill>
                            <a:schemeClr val="tx1"/>
                          </a:solidFill>
                          <a:latin typeface="Meiryo UI" panose="020B0604030504040204" pitchFamily="50" charset="-128"/>
                          <a:ea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79532991"/>
                  </a:ext>
                </a:extLst>
              </a:tr>
              <a:tr h="688904">
                <a:tc rowSpan="2">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①</a:t>
                      </a:r>
                    </a:p>
                  </a:txBody>
                  <a:tcPr marT="46177" marB="46177">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被扶養者と別居している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単身赴任・通学のための別居を除く</a:t>
                      </a: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T="46177" marB="46177">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仕送額申出書</a:t>
                      </a:r>
                    </a:p>
                    <a:p>
                      <a:pPr algn="l"/>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調査表で同居→別居に変更した方は仕送額申出書を</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l"/>
                      <a:r>
                        <a:rPr kumimoji="1" lang="ja-JP" altLang="en-US" sz="1100" dirty="0">
                          <a:solidFill>
                            <a:schemeClr val="tx1"/>
                          </a:solidFill>
                          <a:latin typeface="Meiryo UI" panose="020B0604030504040204" pitchFamily="50" charset="-128"/>
                          <a:ea typeface="Meiryo UI" panose="020B0604030504040204" pitchFamily="50" charset="-128"/>
                        </a:rPr>
                        <a:t>　　健保ＨＰからダウンロードしてご提出ください。）</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54271362"/>
                  </a:ext>
                </a:extLst>
              </a:tr>
              <a:tr h="562058">
                <a:tc v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送金証明書</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R6</a:t>
                      </a:r>
                      <a:r>
                        <a:rPr kumimoji="1" lang="ja-JP" altLang="en-US" sz="1100" dirty="0">
                          <a:solidFill>
                            <a:schemeClr val="tx1"/>
                          </a:solidFill>
                          <a:latin typeface="Meiryo UI" panose="020B0604030504040204" pitchFamily="50" charset="-128"/>
                          <a:ea typeface="Meiryo UI" panose="020B0604030504040204" pitchFamily="50" charset="-128"/>
                        </a:rPr>
                        <a:t>年</a:t>
                      </a:r>
                      <a:r>
                        <a:rPr kumimoji="1" lang="en-US" altLang="ja-JP" sz="1100" dirty="0">
                          <a:solidFill>
                            <a:schemeClr val="tx1"/>
                          </a:solidFill>
                          <a:latin typeface="Meiryo UI" panose="020B0604030504040204" pitchFamily="50" charset="-128"/>
                          <a:ea typeface="Meiryo UI" panose="020B0604030504040204" pitchFamily="50" charset="-128"/>
                        </a:rPr>
                        <a:t>9</a:t>
                      </a:r>
                      <a:r>
                        <a:rPr kumimoji="1" lang="ja-JP" altLang="en-US" sz="1100" dirty="0">
                          <a:solidFill>
                            <a:schemeClr val="tx1"/>
                          </a:solidFill>
                          <a:latin typeface="Meiryo UI" panose="020B0604030504040204" pitchFamily="50" charset="-128"/>
                          <a:ea typeface="Meiryo UI" panose="020B0604030504040204" pitchFamily="50" charset="-128"/>
                        </a:rPr>
                        <a:t>月分～</a:t>
                      </a:r>
                      <a:r>
                        <a:rPr kumimoji="1" lang="en-US" altLang="ja-JP" sz="1100" dirty="0">
                          <a:solidFill>
                            <a:schemeClr val="tx1"/>
                          </a:solidFill>
                          <a:latin typeface="Meiryo UI" panose="020B0604030504040204" pitchFamily="50" charset="-128"/>
                          <a:ea typeface="Meiryo UI" panose="020B0604030504040204" pitchFamily="50" charset="-128"/>
                        </a:rPr>
                        <a:t>R7</a:t>
                      </a:r>
                      <a:r>
                        <a:rPr kumimoji="1" lang="ja-JP" altLang="en-US" sz="1100" dirty="0">
                          <a:solidFill>
                            <a:schemeClr val="tx1"/>
                          </a:solidFill>
                          <a:latin typeface="Meiryo UI" panose="020B0604030504040204" pitchFamily="50" charset="-128"/>
                          <a:ea typeface="Meiryo UI" panose="020B0604030504040204" pitchFamily="50" charset="-128"/>
                        </a:rPr>
                        <a:t>年</a:t>
                      </a:r>
                      <a:r>
                        <a:rPr kumimoji="1" lang="en-US" altLang="ja-JP" sz="1100" dirty="0">
                          <a:solidFill>
                            <a:schemeClr val="tx1"/>
                          </a:solidFill>
                          <a:latin typeface="Meiryo UI" panose="020B0604030504040204" pitchFamily="50" charset="-128"/>
                          <a:ea typeface="Meiryo UI" panose="020B0604030504040204" pitchFamily="50" charset="-128"/>
                        </a:rPr>
                        <a:t>8</a:t>
                      </a:r>
                      <a:r>
                        <a:rPr kumimoji="1" lang="ja-JP" altLang="en-US" sz="1100" dirty="0">
                          <a:solidFill>
                            <a:schemeClr val="tx1"/>
                          </a:solidFill>
                          <a:latin typeface="Meiryo UI" panose="020B0604030504040204" pitchFamily="50" charset="-128"/>
                          <a:ea typeface="Meiryo UI" panose="020B0604030504040204" pitchFamily="50" charset="-128"/>
                        </a:rPr>
                        <a:t>月分の</a:t>
                      </a:r>
                      <a:r>
                        <a:rPr kumimoji="1" lang="en-US" altLang="ja-JP" sz="1100" dirty="0">
                          <a:solidFill>
                            <a:schemeClr val="tx1"/>
                          </a:solidFill>
                          <a:latin typeface="Meiryo UI" panose="020B0604030504040204" pitchFamily="50" charset="-128"/>
                          <a:ea typeface="Meiryo UI" panose="020B0604030504040204" pitchFamily="50" charset="-128"/>
                        </a:rPr>
                        <a:t>12</a:t>
                      </a:r>
                      <a:r>
                        <a:rPr kumimoji="1" lang="ja-JP" altLang="en-US" sz="1100" dirty="0">
                          <a:solidFill>
                            <a:schemeClr val="tx1"/>
                          </a:solidFill>
                          <a:latin typeface="Meiryo UI" panose="020B0604030504040204" pitchFamily="50" charset="-128"/>
                          <a:ea typeface="Meiryo UI" panose="020B0604030504040204" pitchFamily="50" charset="-128"/>
                        </a:rPr>
                        <a:t>か月分）</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92795753"/>
                  </a:ext>
                </a:extLst>
              </a:tr>
              <a:tr h="772998">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②</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給与・年金以外の収入がある</a:t>
                      </a:r>
                    </a:p>
                    <a:p>
                      <a:pPr algn="l"/>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自営業、個人事業主、</a:t>
                      </a:r>
                    </a:p>
                    <a:p>
                      <a:pPr algn="l"/>
                      <a:r>
                        <a:rPr kumimoji="1" lang="ja-JP" altLang="en-US" sz="1100" dirty="0">
                          <a:solidFill>
                            <a:schemeClr val="tx1"/>
                          </a:solidFill>
                          <a:latin typeface="Meiryo UI" panose="020B0604030504040204" pitchFamily="50" charset="-128"/>
                          <a:ea typeface="Meiryo UI" panose="020B0604030504040204" pitchFamily="50" charset="-128"/>
                        </a:rPr>
                        <a:t>投資の利息、不動産所得ほか）</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確定申告書・収支内訳書の写し</a:t>
                      </a:r>
                    </a:p>
                    <a:p>
                      <a:pPr algn="l"/>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直近の確定申告で提出したものすべて</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01720691"/>
                  </a:ext>
                </a:extLst>
              </a:tr>
              <a:tr h="898692">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③</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被扶養者がパート・アルバイトで、</a:t>
                      </a:r>
                    </a:p>
                    <a:p>
                      <a:pPr algn="l"/>
                      <a:r>
                        <a:rPr kumimoji="1" lang="ja-JP" altLang="en-US" sz="1200" b="1" dirty="0">
                          <a:solidFill>
                            <a:schemeClr val="tx1"/>
                          </a:solidFill>
                          <a:latin typeface="Meiryo UI" panose="020B0604030504040204" pitchFamily="50" charset="-128"/>
                          <a:ea typeface="Meiryo UI" panose="020B0604030504040204" pitchFamily="50" charset="-128"/>
                        </a:rPr>
                        <a:t>収入が一時的に増加した</a:t>
                      </a:r>
                    </a:p>
                    <a:p>
                      <a:pPr algn="l"/>
                      <a:r>
                        <a:rPr kumimoji="1" lang="ja-JP" altLang="en-US" sz="1100" dirty="0">
                          <a:solidFill>
                            <a:schemeClr val="tx1"/>
                          </a:solidFill>
                          <a:latin typeface="Meiryo UI" panose="020B0604030504040204" pitchFamily="50" charset="-128"/>
                          <a:ea typeface="Meiryo UI" panose="020B0604030504040204" pitchFamily="50" charset="-128"/>
                        </a:rPr>
                        <a:t>（被扶養者の収入範囲を超えた）</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b="1" dirty="0">
                          <a:solidFill>
                            <a:schemeClr val="tx1"/>
                          </a:solidFill>
                          <a:latin typeface="Meiryo UI" panose="020B0604030504040204" pitchFamily="50" charset="-128"/>
                          <a:ea typeface="Meiryo UI" panose="020B0604030504040204" pitchFamily="50" charset="-128"/>
                        </a:rPr>
                        <a:t>勤務先の事業主が発行した一時的な収入を証明する書類</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gn="l"/>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書式は厚生労働省の</a:t>
                      </a:r>
                      <a:r>
                        <a:rPr kumimoji="1" lang="en-US" altLang="ja-JP" sz="1100" b="0" dirty="0">
                          <a:solidFill>
                            <a:schemeClr val="tx1"/>
                          </a:solidFill>
                          <a:latin typeface="Meiryo UI" panose="020B0604030504040204" pitchFamily="50" charset="-128"/>
                          <a:ea typeface="Meiryo UI" panose="020B0604030504040204" pitchFamily="50" charset="-128"/>
                        </a:rPr>
                        <a:t>HP</a:t>
                      </a:r>
                      <a:r>
                        <a:rPr kumimoji="1" lang="ja-JP" altLang="en-US" sz="1100" b="0" dirty="0">
                          <a:solidFill>
                            <a:schemeClr val="tx1"/>
                          </a:solidFill>
                          <a:latin typeface="Meiryo UI" panose="020B0604030504040204" pitchFamily="50" charset="-128"/>
                          <a:ea typeface="Meiryo UI" panose="020B0604030504040204" pitchFamily="50" charset="-128"/>
                        </a:rPr>
                        <a:t>より</a:t>
                      </a:r>
                      <a:r>
                        <a:rPr kumimoji="1" lang="en-US" altLang="ja-JP" sz="1100" b="0" dirty="0">
                          <a:solidFill>
                            <a:schemeClr val="tx1"/>
                          </a:solidFill>
                          <a:latin typeface="Meiryo UI" panose="020B0604030504040204" pitchFamily="50" charset="-128"/>
                          <a:ea typeface="Meiryo UI" panose="020B0604030504040204" pitchFamily="50" charset="-128"/>
                        </a:rPr>
                        <a:t>DL</a:t>
                      </a:r>
                      <a:r>
                        <a:rPr kumimoji="1" lang="ja-JP" altLang="en-US" sz="1100" b="0" dirty="0">
                          <a:solidFill>
                            <a:schemeClr val="tx1"/>
                          </a:solidFill>
                          <a:latin typeface="Meiryo UI" panose="020B0604030504040204" pitchFamily="50" charset="-128"/>
                          <a:ea typeface="Meiryo UI" panose="020B0604030504040204" pitchFamily="50" charset="-128"/>
                        </a:rPr>
                        <a:t>できます）</a:t>
                      </a:r>
                    </a:p>
                  </a:txBody>
                  <a:tcPr marT="50503" marB="50503">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2495838"/>
                  </a:ext>
                </a:extLst>
              </a:tr>
            </a:tbl>
          </a:graphicData>
        </a:graphic>
      </p:graphicFrame>
      <p:sp>
        <p:nvSpPr>
          <p:cNvPr id="2" name="タイトル 1">
            <a:extLst>
              <a:ext uri="{FF2B5EF4-FFF2-40B4-BE49-F238E27FC236}">
                <a16:creationId xmlns:a16="http://schemas.microsoft.com/office/drawing/2014/main" id="{62D86C99-7889-4297-8514-1CCD73953FCD}"/>
              </a:ext>
            </a:extLst>
          </p:cNvPr>
          <p:cNvSpPr>
            <a:spLocks noGrp="1"/>
          </p:cNvSpPr>
          <p:nvPr>
            <p:ph type="ctrTitle"/>
          </p:nvPr>
        </p:nvSpPr>
        <p:spPr>
          <a:xfrm>
            <a:off x="55852" y="8668"/>
            <a:ext cx="2111503" cy="319928"/>
          </a:xfrm>
          <a:ln>
            <a:solidFill>
              <a:schemeClr val="tx1">
                <a:lumMod val="50000"/>
                <a:lumOff val="50000"/>
              </a:schemeClr>
            </a:solidFill>
          </a:ln>
        </p:spPr>
        <p:txBody>
          <a:bodyPr>
            <a:normAutofit fontScale="90000"/>
          </a:bodyPr>
          <a:lstStyle/>
          <a:p>
            <a:r>
              <a:rPr lang="zh-TW" altLang="en-US" sz="1500" dirty="0">
                <a:latin typeface="Meiryo UI" panose="020B0604030504040204" pitchFamily="50" charset="-128"/>
                <a:ea typeface="Meiryo UI" panose="020B0604030504040204" pitchFamily="50" charset="-128"/>
              </a:rPr>
              <a:t>別紙</a:t>
            </a:r>
            <a:r>
              <a:rPr lang="en-US" altLang="ja-JP" sz="1500" dirty="0">
                <a:latin typeface="Meiryo UI" panose="020B0604030504040204" pitchFamily="50" charset="-128"/>
                <a:ea typeface="Meiryo UI" panose="020B0604030504040204" pitchFamily="50" charset="-128"/>
              </a:rPr>
              <a:t>【2】</a:t>
            </a:r>
            <a:r>
              <a:rPr lang="zh-TW" altLang="en-US" sz="1500" dirty="0">
                <a:latin typeface="Meiryo UI" panose="020B0604030504040204" pitchFamily="50" charset="-128"/>
                <a:ea typeface="Meiryo UI" panose="020B0604030504040204" pitchFamily="50" charset="-128"/>
              </a:rPr>
              <a:t>添付書類確認表</a:t>
            </a:r>
            <a:endParaRPr kumimoji="1" lang="ja-JP" altLang="en-US" sz="15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10712DF3-18A0-4776-866F-00F357417283}"/>
              </a:ext>
            </a:extLst>
          </p:cNvPr>
          <p:cNvSpPr txBox="1"/>
          <p:nvPr/>
        </p:nvSpPr>
        <p:spPr>
          <a:xfrm>
            <a:off x="55852" y="401236"/>
            <a:ext cx="6564024" cy="551818"/>
          </a:xfrm>
          <a:prstGeom prst="rect">
            <a:avLst/>
          </a:prstGeom>
          <a:noFill/>
        </p:spPr>
        <p:txBody>
          <a:bodyPr wrap="square" rtlCol="0">
            <a:spAutoFit/>
          </a:bodyPr>
          <a:lstStyle/>
          <a:p>
            <a:pPr>
              <a:lnSpc>
                <a:spcPts val="1900"/>
              </a:lnSpc>
            </a:pPr>
            <a:r>
              <a:rPr lang="ja-JP" altLang="en-US" sz="1300" dirty="0">
                <a:latin typeface="Meiryo UI" panose="020B0604030504040204" pitchFamily="50" charset="-128"/>
                <a:ea typeface="Meiryo UI" panose="020B0604030504040204" pitchFamily="50" charset="-128"/>
              </a:rPr>
              <a:t>該当するパターンの必要書類をご確認いただき、調査表に添付してご提出ください。</a:t>
            </a:r>
            <a:endParaRPr lang="en-US" altLang="ja-JP" sz="1300" dirty="0">
              <a:latin typeface="Meiryo UI" panose="020B0604030504040204" pitchFamily="50" charset="-128"/>
              <a:ea typeface="Meiryo UI" panose="020B0604030504040204" pitchFamily="50" charset="-128"/>
            </a:endParaRPr>
          </a:p>
          <a:p>
            <a:pPr>
              <a:lnSpc>
                <a:spcPts val="1900"/>
              </a:lnSpc>
            </a:pPr>
            <a:r>
              <a:rPr lang="ja-JP" altLang="en-US" sz="1300" u="sng" dirty="0">
                <a:latin typeface="Meiryo UI" panose="020B0604030504040204" pitchFamily="50" charset="-128"/>
                <a:ea typeface="Meiryo UI" panose="020B0604030504040204" pitchFamily="50" charset="-128"/>
              </a:rPr>
              <a:t>複数のパターンに該当する場合は該当するものすべて</a:t>
            </a:r>
            <a:r>
              <a:rPr lang="ja-JP" altLang="en-US" sz="1300" dirty="0">
                <a:latin typeface="Meiryo UI" panose="020B0604030504040204" pitchFamily="50" charset="-128"/>
                <a:ea typeface="Meiryo UI" panose="020B0604030504040204" pitchFamily="50" charset="-128"/>
              </a:rPr>
              <a:t>に☑をいれ、それぞれの書類をご提出ください。</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AF9012F8-061C-4AD4-B690-8E5B6CB43091}"/>
              </a:ext>
            </a:extLst>
          </p:cNvPr>
          <p:cNvGraphicFramePr>
            <a:graphicFrameLocks noGrp="1"/>
          </p:cNvGraphicFramePr>
          <p:nvPr>
            <p:extLst>
              <p:ext uri="{D42A27DB-BD31-4B8C-83A1-F6EECF244321}">
                <p14:modId xmlns:p14="http://schemas.microsoft.com/office/powerpoint/2010/main" val="1877818096"/>
              </p:ext>
            </p:extLst>
          </p:nvPr>
        </p:nvGraphicFramePr>
        <p:xfrm>
          <a:off x="89106" y="4677507"/>
          <a:ext cx="6679788" cy="4109501"/>
        </p:xfrm>
        <a:graphic>
          <a:graphicData uri="http://schemas.openxmlformats.org/drawingml/2006/table">
            <a:tbl>
              <a:tblPr firstRow="1" bandCol="1">
                <a:tableStyleId>{F5AB1C69-6EDB-4FF4-983F-18BD219EF322}</a:tableStyleId>
              </a:tblPr>
              <a:tblGrid>
                <a:gridCol w="595057">
                  <a:extLst>
                    <a:ext uri="{9D8B030D-6E8A-4147-A177-3AD203B41FA5}">
                      <a16:colId xmlns:a16="http://schemas.microsoft.com/office/drawing/2014/main" val="2418684094"/>
                    </a:ext>
                  </a:extLst>
                </a:gridCol>
                <a:gridCol w="6084731">
                  <a:extLst>
                    <a:ext uri="{9D8B030D-6E8A-4147-A177-3AD203B41FA5}">
                      <a16:colId xmlns:a16="http://schemas.microsoft.com/office/drawing/2014/main" val="2446028629"/>
                    </a:ext>
                  </a:extLst>
                </a:gridCol>
              </a:tblGrid>
              <a:tr h="253779">
                <a:tc gridSpan="2">
                  <a:txBody>
                    <a:bodyPr/>
                    <a:lstStyle/>
                    <a:p>
                      <a:pPr algn="ct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FAQ</a:t>
                      </a:r>
                      <a:r>
                        <a:rPr kumimoji="1" lang="ja-JP" altLang="en-US" sz="1500" dirty="0">
                          <a:latin typeface="Meiryo UI" panose="020B0604030504040204" pitchFamily="50" charset="-128"/>
                          <a:ea typeface="Meiryo UI" panose="020B0604030504040204" pitchFamily="50" charset="-128"/>
                        </a:rPr>
                        <a:t>＞　　</a:t>
                      </a:r>
                      <a:r>
                        <a:rPr kumimoji="1" lang="en-US" altLang="ja-JP" sz="1500" dirty="0">
                          <a:latin typeface="Meiryo UI" panose="020B0604030504040204" pitchFamily="50" charset="-128"/>
                          <a:ea typeface="Meiryo UI" panose="020B0604030504040204" pitchFamily="50" charset="-128"/>
                        </a:rPr>
                        <a:t>※</a:t>
                      </a:r>
                      <a:r>
                        <a:rPr kumimoji="1" lang="ja-JP" altLang="en-US" sz="1500" dirty="0">
                          <a:latin typeface="Meiryo UI" panose="020B0604030504040204" pitchFamily="50" charset="-128"/>
                          <a:ea typeface="Meiryo UI" panose="020B0604030504040204" pitchFamily="50" charset="-128"/>
                        </a:rPr>
                        <a:t>ここにない質問がある場合は健保へお問い合わせください。</a:t>
                      </a:r>
                    </a:p>
                  </a:txBody>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73457195"/>
                  </a:ext>
                </a:extLst>
              </a:tr>
              <a:tr h="351067">
                <a:tc>
                  <a:txBody>
                    <a:bodyPr/>
                    <a:lstStyle/>
                    <a:p>
                      <a:pPr algn="ctr"/>
                      <a:r>
                        <a:rPr kumimoji="1" lang="en-US" altLang="ja-JP" sz="1200" b="1" dirty="0">
                          <a:latin typeface="Meiryo UI" panose="020B0604030504040204" pitchFamily="50" charset="-128"/>
                          <a:ea typeface="Meiryo UI" panose="020B0604030504040204" pitchFamily="50" charset="-128"/>
                        </a:rPr>
                        <a:t>Q.1</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r>
                        <a:rPr kumimoji="1" lang="ja-JP" altLang="en-US" sz="1200" b="1" dirty="0">
                          <a:latin typeface="Meiryo UI" panose="020B0604030504040204" pitchFamily="50" charset="-128"/>
                          <a:ea typeface="Meiryo UI" panose="020B0604030504040204" pitchFamily="50" charset="-128"/>
                        </a:rPr>
                        <a:t>調査表の記載内容に誤りや変更がある。</a:t>
                      </a:r>
                    </a:p>
                  </a:txBody>
                  <a:tcPr/>
                </a:tc>
                <a:extLst>
                  <a:ext uri="{0D108BD9-81ED-4DB2-BD59-A6C34878D82A}">
                    <a16:rowId xmlns:a16="http://schemas.microsoft.com/office/drawing/2014/main" val="220239834"/>
                  </a:ext>
                </a:extLst>
              </a:tr>
              <a:tr h="458956">
                <a:tc>
                  <a:txBody>
                    <a:bodyPr/>
                    <a:lstStyle/>
                    <a:p>
                      <a:pPr algn="ctr"/>
                      <a:r>
                        <a:rPr kumimoji="1" lang="en-US" altLang="ja-JP" sz="1200" dirty="0">
                          <a:latin typeface="Meiryo UI" panose="020B0604030504040204" pitchFamily="50" charset="-128"/>
                          <a:ea typeface="Meiryo UI" panose="020B0604030504040204" pitchFamily="50" charset="-128"/>
                        </a:rPr>
                        <a:t>A.1</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それぞれの「訂正」欄に正しい内容をご記入ください。</a:t>
                      </a:r>
                    </a:p>
                    <a:p>
                      <a:r>
                        <a:rPr kumimoji="1" lang="ja-JP" altLang="en-US" sz="1200" dirty="0">
                          <a:latin typeface="Meiryo UI" panose="020B0604030504040204" pitchFamily="50" charset="-128"/>
                          <a:ea typeface="Meiryo UI" panose="020B0604030504040204" pitchFamily="50" charset="-128"/>
                        </a:rPr>
                        <a:t>誤っている部分の</a:t>
                      </a:r>
                      <a:r>
                        <a:rPr kumimoji="1" lang="ja-JP" altLang="en-US" sz="1200" u="sng" dirty="0">
                          <a:latin typeface="Meiryo UI" panose="020B0604030504040204" pitchFamily="50" charset="-128"/>
                          <a:ea typeface="Meiryo UI" panose="020B0604030504040204" pitchFamily="50" charset="-128"/>
                        </a:rPr>
                        <a:t>二重線や訂正印は不要</a:t>
                      </a:r>
                      <a:r>
                        <a:rPr kumimoji="1" lang="ja-JP" altLang="en-US" sz="1200" dirty="0">
                          <a:latin typeface="Meiryo UI" panose="020B0604030504040204" pitchFamily="50" charset="-128"/>
                          <a:ea typeface="Meiryo UI" panose="020B0604030504040204" pitchFamily="50" charset="-128"/>
                        </a:rPr>
                        <a:t>です。</a:t>
                      </a:r>
                    </a:p>
                  </a:txBody>
                  <a:tcPr/>
                </a:tc>
                <a:extLst>
                  <a:ext uri="{0D108BD9-81ED-4DB2-BD59-A6C34878D82A}">
                    <a16:rowId xmlns:a16="http://schemas.microsoft.com/office/drawing/2014/main" val="4185574426"/>
                  </a:ext>
                </a:extLst>
              </a:tr>
              <a:tr h="292605">
                <a:tc>
                  <a:txBody>
                    <a:bodyPr/>
                    <a:lstStyle/>
                    <a:p>
                      <a:pPr algn="ctr"/>
                      <a:r>
                        <a:rPr kumimoji="1" lang="en-US" altLang="ja-JP" sz="1200" b="1" dirty="0">
                          <a:latin typeface="Meiryo UI" panose="020B0604030504040204" pitchFamily="50" charset="-128"/>
                          <a:ea typeface="Meiryo UI" panose="020B0604030504040204" pitchFamily="50" charset="-128"/>
                        </a:rPr>
                        <a:t>Q.2</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r>
                        <a:rPr kumimoji="1" lang="ja-JP" altLang="en-US" sz="1200" b="1" dirty="0">
                          <a:latin typeface="Meiryo UI" panose="020B0604030504040204" pitchFamily="50" charset="-128"/>
                          <a:ea typeface="Meiryo UI" panose="020B0604030504040204" pitchFamily="50" charset="-128"/>
                        </a:rPr>
                        <a:t>すでに被扶養者から抜けているはずの名前がある。</a:t>
                      </a:r>
                    </a:p>
                  </a:txBody>
                  <a:tcPr/>
                </a:tc>
                <a:extLst>
                  <a:ext uri="{0D108BD9-81ED-4DB2-BD59-A6C34878D82A}">
                    <a16:rowId xmlns:a16="http://schemas.microsoft.com/office/drawing/2014/main" val="2878037392"/>
                  </a:ext>
                </a:extLst>
              </a:tr>
              <a:tr h="1152394">
                <a:tc>
                  <a:txBody>
                    <a:bodyPr/>
                    <a:lstStyle/>
                    <a:p>
                      <a:pPr algn="ctr"/>
                      <a:r>
                        <a:rPr kumimoji="1" lang="en-US" altLang="ja-JP" sz="1200" dirty="0">
                          <a:latin typeface="Meiryo UI" panose="020B0604030504040204" pitchFamily="50" charset="-128"/>
                          <a:ea typeface="Meiryo UI" panose="020B0604030504040204" pitchFamily="50" charset="-128"/>
                        </a:rPr>
                        <a:t>A.2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l">
                        <a:lnSpc>
                          <a:spcPts val="1500"/>
                        </a:lnSpc>
                      </a:pPr>
                      <a:r>
                        <a:rPr kumimoji="1" lang="ja-JP" altLang="en-US" sz="1200" dirty="0">
                          <a:latin typeface="Meiryo UI" panose="020B0604030504040204" pitchFamily="50" charset="-128"/>
                          <a:ea typeface="Meiryo UI" panose="020B0604030504040204" pitchFamily="50" charset="-128"/>
                        </a:rPr>
                        <a:t>本案内は</a:t>
                      </a: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月中旬以降に作成しておりますので、扶養削除のお手続きと行き違いの可能性がございます。</a:t>
                      </a:r>
                      <a:endParaRPr kumimoji="1" lang="en-US" altLang="ja-JP" sz="1200" dirty="0">
                        <a:latin typeface="Meiryo UI" panose="020B0604030504040204" pitchFamily="50" charset="-128"/>
                        <a:ea typeface="Meiryo UI" panose="020B0604030504040204" pitchFamily="50" charset="-128"/>
                      </a:endParaRPr>
                    </a:p>
                    <a:p>
                      <a:pPr algn="l">
                        <a:lnSpc>
                          <a:spcPts val="1500"/>
                        </a:lnSpc>
                      </a:pPr>
                      <a:r>
                        <a:rPr kumimoji="1" lang="ja-JP" altLang="en-US" sz="1200" dirty="0">
                          <a:latin typeface="Meiryo UI" panose="020B0604030504040204" pitchFamily="50" charset="-128"/>
                          <a:ea typeface="Meiryo UI" panose="020B0604030504040204" pitchFamily="50" charset="-128"/>
                        </a:rPr>
                        <a:t>お手数ですが、パーソルキャリア健康保険組合までお問い合わせください。</a:t>
                      </a:r>
                      <a:endParaRPr kumimoji="1" lang="en-US" altLang="ja-JP" sz="1200" dirty="0">
                        <a:latin typeface="Meiryo UI" panose="020B0604030504040204" pitchFamily="50" charset="-128"/>
                        <a:ea typeface="Meiryo UI" panose="020B0604030504040204" pitchFamily="50" charset="-128"/>
                      </a:endParaRPr>
                    </a:p>
                    <a:p>
                      <a:pPr marL="174625" indent="-174625" algn="l">
                        <a:lnSpc>
                          <a:spcPts val="1500"/>
                        </a:lnSpc>
                        <a:tabLst>
                          <a:tab pos="450850" algn="l"/>
                        </a:tabLst>
                      </a:pPr>
                      <a:r>
                        <a:rPr kumimoji="1" lang="en-US" altLang="ja-JP" sz="1200" dirty="0">
                          <a:latin typeface="Meiryo UI" panose="020B0604030504040204" pitchFamily="50" charset="-128"/>
                          <a:ea typeface="Meiryo UI" panose="020B0604030504040204" pitchFamily="50" charset="-128"/>
                        </a:rPr>
                        <a:t>Mail</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info@persol-career-kenpo.or.jp</a:t>
                      </a:r>
                    </a:p>
                    <a:p>
                      <a:pPr algn="l">
                        <a:lnSpc>
                          <a:spcPts val="1500"/>
                        </a:lnSpc>
                      </a:pPr>
                      <a:r>
                        <a:rPr kumimoji="1" lang="en-US" altLang="ja-JP" sz="1200" dirty="0">
                          <a:latin typeface="Meiryo UI" panose="020B0604030504040204" pitchFamily="50" charset="-128"/>
                          <a:ea typeface="Meiryo UI" panose="020B0604030504040204" pitchFamily="50" charset="-128"/>
                        </a:rPr>
                        <a:t>TEL</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03-6385-0790</a:t>
                      </a:r>
                    </a:p>
                  </a:txBody>
                  <a:tcPr/>
                </a:tc>
                <a:extLst>
                  <a:ext uri="{0D108BD9-81ED-4DB2-BD59-A6C34878D82A}">
                    <a16:rowId xmlns:a16="http://schemas.microsoft.com/office/drawing/2014/main" val="50455601"/>
                  </a:ext>
                </a:extLst>
              </a:tr>
              <a:tr h="300626">
                <a:tc>
                  <a:txBody>
                    <a:bodyPr/>
                    <a:lstStyle/>
                    <a:p>
                      <a:pPr algn="ctr"/>
                      <a:r>
                        <a:rPr kumimoji="1" lang="en-US" altLang="ja-JP" sz="1200" b="1" dirty="0">
                          <a:latin typeface="Meiryo UI" panose="020B0604030504040204" pitchFamily="50" charset="-128"/>
                          <a:ea typeface="Meiryo UI" panose="020B0604030504040204" pitchFamily="50" charset="-128"/>
                        </a:rPr>
                        <a:t>Q.3</a:t>
                      </a:r>
                      <a:endParaRPr kumimoji="1" lang="ja-JP" altLang="en-US" sz="1200" b="1" dirty="0">
                        <a:latin typeface="Meiryo UI" panose="020B0604030504040204" pitchFamily="50" charset="-128"/>
                        <a:ea typeface="Meiryo UI" panose="020B0604030504040204" pitchFamily="50" charset="-128"/>
                      </a:endParaRPr>
                    </a:p>
                  </a:txBody>
                  <a:tcPr/>
                </a:tc>
                <a:tc>
                  <a:txBody>
                    <a:bodyPr/>
                    <a:lstStyle/>
                    <a:p>
                      <a:r>
                        <a:rPr kumimoji="1" lang="ja-JP" altLang="en-US" sz="1200" b="1" dirty="0">
                          <a:latin typeface="Meiryo UI" panose="020B0604030504040204" pitchFamily="50" charset="-128"/>
                          <a:ea typeface="Meiryo UI" panose="020B0604030504040204" pitchFamily="50" charset="-128"/>
                        </a:rPr>
                        <a:t>扶養しているのに家族の名前がない。</a:t>
                      </a:r>
                    </a:p>
                  </a:txBody>
                  <a:tcPr/>
                </a:tc>
                <a:extLst>
                  <a:ext uri="{0D108BD9-81ED-4DB2-BD59-A6C34878D82A}">
                    <a16:rowId xmlns:a16="http://schemas.microsoft.com/office/drawing/2014/main" val="3836090402"/>
                  </a:ext>
                </a:extLst>
              </a:tr>
              <a:tr h="427641">
                <a:tc>
                  <a:txBody>
                    <a:bodyPr/>
                    <a:lstStyle/>
                    <a:p>
                      <a:pPr algn="ctr"/>
                      <a:r>
                        <a:rPr kumimoji="1" lang="en-US" altLang="ja-JP" sz="1200" dirty="0">
                          <a:latin typeface="Meiryo UI" panose="020B0604030504040204" pitchFamily="50" charset="-128"/>
                          <a:ea typeface="Meiryo UI" panose="020B0604030504040204" pitchFamily="50" charset="-128"/>
                        </a:rPr>
                        <a:t>A.3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日以降に認定した方については調査対象外のため表示していません。</a:t>
                      </a:r>
                    </a:p>
                    <a:p>
                      <a:r>
                        <a:rPr kumimoji="1" lang="ja-JP" altLang="en-US" sz="1200" dirty="0">
                          <a:latin typeface="Meiryo UI" panose="020B0604030504040204" pitchFamily="50" charset="-128"/>
                          <a:ea typeface="Meiryo UI" panose="020B0604030504040204" pitchFamily="50" charset="-128"/>
                        </a:rPr>
                        <a:t>ご不明な場合は健康保険組合へお問い合わせください。</a:t>
                      </a:r>
                    </a:p>
                  </a:txBody>
                  <a:tcPr/>
                </a:tc>
                <a:extLst>
                  <a:ext uri="{0D108BD9-81ED-4DB2-BD59-A6C34878D82A}">
                    <a16:rowId xmlns:a16="http://schemas.microsoft.com/office/drawing/2014/main" val="2925491436"/>
                  </a:ext>
                </a:extLst>
              </a:tr>
              <a:tr h="319413">
                <a:tc>
                  <a:txBody>
                    <a:bodyPr/>
                    <a:lstStyle/>
                    <a:p>
                      <a:pPr algn="ctr"/>
                      <a:r>
                        <a:rPr kumimoji="1" lang="en-US" altLang="ja-JP" sz="1200" b="1" dirty="0">
                          <a:latin typeface="Meiryo UI" panose="020B0604030504040204" pitchFamily="50" charset="-128"/>
                          <a:ea typeface="Meiryo UI" panose="020B0604030504040204" pitchFamily="50" charset="-128"/>
                        </a:rPr>
                        <a:t>Q.4</a:t>
                      </a:r>
                    </a:p>
                  </a:txBody>
                  <a:tcPr/>
                </a:tc>
                <a:tc>
                  <a:txBody>
                    <a:bodyPr/>
                    <a:lstStyle/>
                    <a:p>
                      <a:r>
                        <a:rPr kumimoji="1" lang="ja-JP" altLang="en-US" sz="1200" b="1" dirty="0">
                          <a:latin typeface="Meiryo UI" panose="020B0604030504040204" pitchFamily="50" charset="-128"/>
                          <a:ea typeface="Meiryo UI" panose="020B0604030504040204" pitchFamily="50" charset="-128"/>
                        </a:rPr>
                        <a:t>年間収入がわからない。</a:t>
                      </a:r>
                    </a:p>
                  </a:txBody>
                  <a:tcPr/>
                </a:tc>
                <a:extLst>
                  <a:ext uri="{0D108BD9-81ED-4DB2-BD59-A6C34878D82A}">
                    <a16:rowId xmlns:a16="http://schemas.microsoft.com/office/drawing/2014/main" val="2302751251"/>
                  </a:ext>
                </a:extLst>
              </a:tr>
              <a:tr h="427418">
                <a:tc>
                  <a:txBody>
                    <a:bodyPr/>
                    <a:lstStyle/>
                    <a:p>
                      <a:pPr algn="ctr"/>
                      <a:r>
                        <a:rPr kumimoji="1" lang="en-US" altLang="ja-JP" sz="1200" dirty="0">
                          <a:latin typeface="Meiryo UI" panose="020B0604030504040204" pitchFamily="50" charset="-128"/>
                          <a:ea typeface="Meiryo UI" panose="020B0604030504040204" pitchFamily="50" charset="-128"/>
                        </a:rPr>
                        <a:t>A.4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おおよその額（見込み額）で結構です。</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手取り額ではなく、税金等が控除される前の総支給額を記入してください。</a:t>
                      </a:r>
                    </a:p>
                  </a:txBody>
                  <a:tcPr/>
                </a:tc>
                <a:extLst>
                  <a:ext uri="{0D108BD9-81ED-4DB2-BD59-A6C34878D82A}">
                    <a16:rowId xmlns:a16="http://schemas.microsoft.com/office/drawing/2014/main" val="1750418660"/>
                  </a:ext>
                </a:extLst>
              </a:tr>
            </a:tbl>
          </a:graphicData>
        </a:graphic>
      </p:graphicFrame>
      <p:pic>
        <p:nvPicPr>
          <p:cNvPr id="19" name="図 18">
            <a:extLst>
              <a:ext uri="{FF2B5EF4-FFF2-40B4-BE49-F238E27FC236}">
                <a16:creationId xmlns:a16="http://schemas.microsoft.com/office/drawing/2014/main" id="{B27B5D3A-CA63-4178-9DBE-76CCD7EF3AA8}"/>
              </a:ext>
            </a:extLst>
          </p:cNvPr>
          <p:cNvPicPr>
            <a:picLocks noChangeAspect="1"/>
          </p:cNvPicPr>
          <p:nvPr/>
        </p:nvPicPr>
        <p:blipFill>
          <a:blip r:embed="rId2"/>
          <a:stretch>
            <a:fillRect/>
          </a:stretch>
        </p:blipFill>
        <p:spPr>
          <a:xfrm>
            <a:off x="4905687" y="8867378"/>
            <a:ext cx="1952313" cy="297607"/>
          </a:xfrm>
          <a:prstGeom prst="rect">
            <a:avLst/>
          </a:prstGeom>
        </p:spPr>
      </p:pic>
      <p:sp>
        <p:nvSpPr>
          <p:cNvPr id="13" name="テキスト ボックス 12">
            <a:extLst>
              <a:ext uri="{FF2B5EF4-FFF2-40B4-BE49-F238E27FC236}">
                <a16:creationId xmlns:a16="http://schemas.microsoft.com/office/drawing/2014/main" id="{31F0215D-FE5D-4667-A352-B48D593FD504}"/>
              </a:ext>
            </a:extLst>
          </p:cNvPr>
          <p:cNvSpPr txBox="1"/>
          <p:nvPr/>
        </p:nvSpPr>
        <p:spPr>
          <a:xfrm>
            <a:off x="238124" y="966725"/>
            <a:ext cx="6700713" cy="305596"/>
          </a:xfrm>
          <a:prstGeom prst="rect">
            <a:avLst/>
          </a:prstGeom>
          <a:noFill/>
        </p:spPr>
        <p:txBody>
          <a:bodyPr wrap="square" rtlCol="0">
            <a:spAutoFit/>
          </a:bodyPr>
          <a:lstStyle/>
          <a:p>
            <a:pPr>
              <a:lnSpc>
                <a:spcPts val="1900"/>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以下の表は添付書類ご提出前のチェック用としてご活用ください。本紙はご提出の必要はありません。</a:t>
            </a:r>
          </a:p>
        </p:txBody>
      </p:sp>
      <p:sp>
        <p:nvSpPr>
          <p:cNvPr id="16" name="テキスト ボックス 15">
            <a:extLst>
              <a:ext uri="{FF2B5EF4-FFF2-40B4-BE49-F238E27FC236}">
                <a16:creationId xmlns:a16="http://schemas.microsoft.com/office/drawing/2014/main" id="{21B401A2-4F3C-4ACA-9526-8B49526D39B5}"/>
              </a:ext>
            </a:extLst>
          </p:cNvPr>
          <p:cNvSpPr txBox="1"/>
          <p:nvPr/>
        </p:nvSpPr>
        <p:spPr>
          <a:xfrm>
            <a:off x="2609059" y="1291537"/>
            <a:ext cx="485833"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ﾁｪｯｸ</a:t>
            </a:r>
            <a:endParaRPr kumimoji="1" lang="ja-JP" altLang="en-US" sz="1100" b="1" dirty="0">
              <a:latin typeface="Meiryo UI" panose="020B0604030504040204" pitchFamily="50" charset="-128"/>
              <a:ea typeface="Meiryo UI" panose="020B0604030504040204" pitchFamily="50" charset="-128"/>
            </a:endParaRPr>
          </a:p>
        </p:txBody>
      </p:sp>
      <p:sp>
        <p:nvSpPr>
          <p:cNvPr id="14" name="矢印: 右 13">
            <a:extLst>
              <a:ext uri="{FF2B5EF4-FFF2-40B4-BE49-F238E27FC236}">
                <a16:creationId xmlns:a16="http://schemas.microsoft.com/office/drawing/2014/main" id="{F5A51C1C-9E43-46BB-96E5-36FC1CAF8515}"/>
              </a:ext>
            </a:extLst>
          </p:cNvPr>
          <p:cNvSpPr/>
          <p:nvPr/>
        </p:nvSpPr>
        <p:spPr>
          <a:xfrm>
            <a:off x="5527220" y="4165726"/>
            <a:ext cx="269631" cy="199292"/>
          </a:xfrm>
          <a:prstGeom prst="rightArrow">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390C948E-6491-4B99-9E20-FD85B0A55CAE}"/>
              </a:ext>
            </a:extLst>
          </p:cNvPr>
          <p:cNvPicPr>
            <a:picLocks noChangeAspect="1"/>
          </p:cNvPicPr>
          <p:nvPr/>
        </p:nvPicPr>
        <p:blipFill rotWithShape="1">
          <a:blip r:embed="rId3"/>
          <a:srcRect l="64258" t="40151" r="28405" b="46731"/>
          <a:stretch/>
        </p:blipFill>
        <p:spPr>
          <a:xfrm>
            <a:off x="5915974" y="4008867"/>
            <a:ext cx="503237" cy="505986"/>
          </a:xfrm>
          <a:prstGeom prst="rect">
            <a:avLst/>
          </a:prstGeom>
          <a:ln>
            <a:solidFill>
              <a:schemeClr val="bg1">
                <a:lumMod val="50000"/>
              </a:schemeClr>
            </a:solidFill>
          </a:ln>
        </p:spPr>
      </p:pic>
      <p:sp>
        <p:nvSpPr>
          <p:cNvPr id="12" name="テキスト ボックス 11">
            <a:extLst>
              <a:ext uri="{FF2B5EF4-FFF2-40B4-BE49-F238E27FC236}">
                <a16:creationId xmlns:a16="http://schemas.microsoft.com/office/drawing/2014/main" id="{0AD4EF66-FC01-456D-ACDD-1A20AE96C623}"/>
              </a:ext>
            </a:extLst>
          </p:cNvPr>
          <p:cNvSpPr txBox="1"/>
          <p:nvPr/>
        </p:nvSpPr>
        <p:spPr>
          <a:xfrm>
            <a:off x="4033382" y="4094619"/>
            <a:ext cx="1576545" cy="430887"/>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年収の壁に関する</a:t>
            </a:r>
          </a:p>
          <a:p>
            <a:r>
              <a:rPr lang="ja-JP" altLang="en-US" sz="1100" dirty="0">
                <a:latin typeface="Meiryo UI" panose="020B0604030504040204" pitchFamily="50" charset="-128"/>
                <a:ea typeface="Meiryo UI" panose="020B0604030504040204" pitchFamily="50" charset="-128"/>
              </a:rPr>
              <a:t>厚生労働省ウェブサイト</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84896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TotalTime>
  <Words>473</Words>
  <Application>Microsoft Office PowerPoint</Application>
  <PresentationFormat>画面に合わせる (4:3)</PresentationFormat>
  <Paragraphs>51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別紙【2】添付書類確認表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別紙①記入例</dc:title>
  <dc:creator>kenpo</dc:creator>
  <cp:lastModifiedBy>kenpo</cp:lastModifiedBy>
  <cp:revision>45</cp:revision>
  <cp:lastPrinted>2024-07-17T07:48:26Z</cp:lastPrinted>
  <dcterms:created xsi:type="dcterms:W3CDTF">2024-06-27T08:10:56Z</dcterms:created>
  <dcterms:modified xsi:type="dcterms:W3CDTF">2025-08-18T04:28:39Z</dcterms:modified>
</cp:coreProperties>
</file>