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2192000" cy="16256000"/>
  <p:notesSz cx="6735763" cy="9866313"/>
  <p:defaultTextStyle>
    <a:defPPr>
      <a:defRPr lang="en-US"/>
    </a:defPPr>
    <a:lvl1pPr marL="0" algn="l" defTabSz="45716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45716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45716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81" algn="l" defTabSz="45716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45716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803" algn="l" defTabSz="45716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64" algn="l" defTabSz="45716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124" algn="l" defTabSz="45716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45716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A0058"/>
    <a:srgbClr val="DE044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6" autoAdjust="0"/>
  </p:normalViewPr>
  <p:slideViewPr>
    <p:cSldViewPr snapToGrid="0">
      <p:cViewPr varScale="1">
        <p:scale>
          <a:sx n="46" d="100"/>
          <a:sy n="46" d="100"/>
        </p:scale>
        <p:origin x="3036" y="66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E84AD-2920-48FA-BD35-F7B531E558A8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39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0265F-4D40-4BA8-8E89-51F2286B3A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14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21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3pPr>
    <a:lvl4pPr marL="1371481" algn="l" defTabSz="914321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5pPr>
    <a:lvl6pPr marL="2285803" algn="l" defTabSz="914321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6pPr>
    <a:lvl7pPr marL="2742964" algn="l" defTabSz="914321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7pPr>
    <a:lvl8pPr marL="3200124" algn="l" defTabSz="914321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7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70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1290-D7BB-4630-9E08-1F3A98B25855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F21C-58A4-4B00-B6FD-F8ABD261E5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11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1290-D7BB-4630-9E08-1F3A98B25855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F21C-58A4-4B00-B6FD-F8ABD261E5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58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7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7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1290-D7BB-4630-9E08-1F3A98B25855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F21C-58A4-4B00-B6FD-F8ABD261E5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54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1290-D7BB-4630-9E08-1F3A98B25855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F21C-58A4-4B00-B6FD-F8ABD261E5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35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4052722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10878737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1290-D7BB-4630-9E08-1F3A98B25855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F21C-58A4-4B00-B6FD-F8ABD261E5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9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4327413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4327413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1290-D7BB-4630-9E08-1F3A98B25855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F21C-58A4-4B00-B6FD-F8ABD261E5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30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865490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3984985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5937962"/>
            <a:ext cx="5157787" cy="873383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3984985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5937962"/>
            <a:ext cx="5183188" cy="873383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1290-D7BB-4630-9E08-1F3A98B25855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F21C-58A4-4B00-B6FD-F8ABD261E5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36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1290-D7BB-4630-9E08-1F3A98B25855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F21C-58A4-4B00-B6FD-F8ABD261E5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38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1290-D7BB-4630-9E08-1F3A98B25855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F21C-58A4-4B00-B6FD-F8ABD261E5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53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1083738"/>
            <a:ext cx="3932236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1" y="2340567"/>
            <a:ext cx="6172201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4876806"/>
            <a:ext cx="3932236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1290-D7BB-4630-9E08-1F3A98B25855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F21C-58A4-4B00-B6FD-F8ABD261E5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30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1083738"/>
            <a:ext cx="3932236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1" y="2340567"/>
            <a:ext cx="6172201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4876806"/>
            <a:ext cx="3932236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1290-D7BB-4630-9E08-1F3A98B25855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F21C-58A4-4B00-B6FD-F8ABD261E5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84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865490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4327413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15066914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81290-D7BB-4630-9E08-1F3A98B25855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15066914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15066914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F21C-58A4-4B00-B6FD-F8ABD261E5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74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60CD47E-6CFD-68C6-878D-527D272B5A47}"/>
              </a:ext>
            </a:extLst>
          </p:cNvPr>
          <p:cNvSpPr/>
          <p:nvPr/>
        </p:nvSpPr>
        <p:spPr>
          <a:xfrm>
            <a:off x="170121" y="4167363"/>
            <a:ext cx="11818786" cy="9953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A4DED60-9AB3-4BF2-BAED-3D7AFCCC0704}"/>
              </a:ext>
            </a:extLst>
          </p:cNvPr>
          <p:cNvSpPr/>
          <p:nvPr/>
        </p:nvSpPr>
        <p:spPr>
          <a:xfrm>
            <a:off x="9" y="2"/>
            <a:ext cx="12191999" cy="7541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401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3401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年度被扶養者資格調査</a:t>
            </a:r>
            <a:r>
              <a:rPr lang="en-US" altLang="ja-JP" sz="3401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3401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検認</a:t>
            </a:r>
            <a:r>
              <a:rPr lang="en-US" altLang="ja-JP" sz="3401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3401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の実施について</a:t>
            </a:r>
            <a:endParaRPr kumimoji="1" lang="ja-JP" altLang="en-US" sz="340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3CC1E1-C055-47B1-B26C-A60078061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665" y="15745624"/>
            <a:ext cx="4327719" cy="55399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9DEB21-A62D-4AB6-B678-72DB2A717402}"/>
              </a:ext>
            </a:extLst>
          </p:cNvPr>
          <p:cNvSpPr txBox="1"/>
          <p:nvPr/>
        </p:nvSpPr>
        <p:spPr>
          <a:xfrm>
            <a:off x="2223332" y="2326146"/>
            <a:ext cx="9477178" cy="102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99"/>
              </a:lnSpc>
            </a:pPr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険給付適正化を目的とし、健康保険法施行規則第５０条に基づき実施する被扶養者の資格調査です。健康保険の被扶養者となっている方が、引き続きその資格要件を満たしているか再確認する為のもので、毎年調査をすることが義務付けられています。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42FBAAF1-5BFE-4F75-A140-D6C301EF8235}"/>
              </a:ext>
            </a:extLst>
          </p:cNvPr>
          <p:cNvSpPr txBox="1">
            <a:spLocks/>
          </p:cNvSpPr>
          <p:nvPr/>
        </p:nvSpPr>
        <p:spPr>
          <a:xfrm>
            <a:off x="1" y="3578667"/>
            <a:ext cx="12191999" cy="5779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被扶養者の資格調査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検認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実施要領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3E7A639-F7CA-4148-864E-DEEACF317609}"/>
              </a:ext>
            </a:extLst>
          </p:cNvPr>
          <p:cNvSpPr txBox="1"/>
          <p:nvPr/>
        </p:nvSpPr>
        <p:spPr>
          <a:xfrm>
            <a:off x="396588" y="4438212"/>
            <a:ext cx="1953492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■調査対象者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135B686-F955-4E65-8C5D-82E8FCA793D1}"/>
              </a:ext>
            </a:extLst>
          </p:cNvPr>
          <p:cNvSpPr txBox="1"/>
          <p:nvPr/>
        </p:nvSpPr>
        <p:spPr>
          <a:xfrm>
            <a:off x="2517656" y="4416947"/>
            <a:ext cx="6902523" cy="754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歳以上の全被扶養者</a:t>
            </a:r>
            <a:endParaRPr kumimoji="1" lang="en-US" altLang="ja-JP" sz="2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日以降に新たに被扶養者になった方を除く）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82A3E73-EE0D-467B-8880-10DEF19B799E}"/>
              </a:ext>
            </a:extLst>
          </p:cNvPr>
          <p:cNvSpPr txBox="1"/>
          <p:nvPr/>
        </p:nvSpPr>
        <p:spPr>
          <a:xfrm>
            <a:off x="459508" y="12205646"/>
            <a:ext cx="1953492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■提出期限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4D0FF04-704D-4CFE-BD0E-B901B606DD0D}"/>
              </a:ext>
            </a:extLst>
          </p:cNvPr>
          <p:cNvSpPr txBox="1"/>
          <p:nvPr/>
        </p:nvSpPr>
        <p:spPr>
          <a:xfrm>
            <a:off x="482512" y="9248311"/>
            <a:ext cx="1953492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■提出対象者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0DFECC7-F2A9-4D70-BDF0-132AB402D0EA}"/>
              </a:ext>
            </a:extLst>
          </p:cNvPr>
          <p:cNvSpPr txBox="1"/>
          <p:nvPr/>
        </p:nvSpPr>
        <p:spPr>
          <a:xfrm>
            <a:off x="2567808" y="9196869"/>
            <a:ext cx="3228110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本状を受け取った方全員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B8558D8-DC29-4D72-992B-B3D70A119150}"/>
              </a:ext>
            </a:extLst>
          </p:cNvPr>
          <p:cNvSpPr txBox="1"/>
          <p:nvPr/>
        </p:nvSpPr>
        <p:spPr>
          <a:xfrm>
            <a:off x="460383" y="9857832"/>
            <a:ext cx="2120122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■提出頂くもの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90AF8D5-4E32-4CB3-95CA-19700798E94D}"/>
              </a:ext>
            </a:extLst>
          </p:cNvPr>
          <p:cNvSpPr txBox="1"/>
          <p:nvPr/>
        </p:nvSpPr>
        <p:spPr>
          <a:xfrm>
            <a:off x="2352478" y="9735336"/>
            <a:ext cx="5075960" cy="529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033">
              <a:lnSpc>
                <a:spcPct val="150000"/>
              </a:lnSpc>
            </a:pPr>
            <a:r>
              <a:rPr kumimoji="1"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①健康保険　　　　　調査表</a:t>
            </a:r>
            <a:r>
              <a:rPr kumimoji="1"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（調査表）</a:t>
            </a:r>
            <a:endParaRPr kumimoji="1" lang="en-US" altLang="ja-JP" sz="2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653C13B-C210-4C8C-B17E-627DB72283AC}"/>
              </a:ext>
            </a:extLst>
          </p:cNvPr>
          <p:cNvSpPr txBox="1"/>
          <p:nvPr/>
        </p:nvSpPr>
        <p:spPr>
          <a:xfrm>
            <a:off x="4005792" y="9744186"/>
            <a:ext cx="96982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被保険者</a:t>
            </a:r>
            <a:endParaRPr kumimoji="1" lang="en-US" altLang="ja-JP" sz="15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被扶養者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C44E9F4-4CD4-4936-9DC6-7D6EDC08BF09}"/>
              </a:ext>
            </a:extLst>
          </p:cNvPr>
          <p:cNvSpPr txBox="1"/>
          <p:nvPr/>
        </p:nvSpPr>
        <p:spPr>
          <a:xfrm>
            <a:off x="2508721" y="11689777"/>
            <a:ext cx="68703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同封の返信用封筒をご利用の上、返送してください。</a:t>
            </a:r>
          </a:p>
        </p:txBody>
      </p:sp>
      <p:sp>
        <p:nvSpPr>
          <p:cNvPr id="12" name="矢印: 上向き折線 11">
            <a:extLst>
              <a:ext uri="{FF2B5EF4-FFF2-40B4-BE49-F238E27FC236}">
                <a16:creationId xmlns:a16="http://schemas.microsoft.com/office/drawing/2014/main" id="{138DF8FF-DB5B-48C7-9B71-04254C5FA16C}"/>
              </a:ext>
            </a:extLst>
          </p:cNvPr>
          <p:cNvSpPr/>
          <p:nvPr/>
        </p:nvSpPr>
        <p:spPr>
          <a:xfrm rot="5400000">
            <a:off x="3200114" y="11248417"/>
            <a:ext cx="271032" cy="256918"/>
          </a:xfrm>
          <a:prstGeom prst="bentUp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74CE973-8E75-40A7-8C42-A3720933E0EE}"/>
              </a:ext>
            </a:extLst>
          </p:cNvPr>
          <p:cNvSpPr txBox="1"/>
          <p:nvPr/>
        </p:nvSpPr>
        <p:spPr>
          <a:xfrm>
            <a:off x="2352478" y="10699221"/>
            <a:ext cx="3011032" cy="54906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180033">
              <a:lnSpc>
                <a:spcPct val="150000"/>
              </a:lnSpc>
            </a:pPr>
            <a:r>
              <a:rPr kumimoji="1"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②必要な添付書類</a:t>
            </a:r>
            <a:endParaRPr kumimoji="1" lang="en-US" altLang="ja-JP" sz="2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8AAADDD-EB14-4103-94BD-729372C4E338}"/>
              </a:ext>
            </a:extLst>
          </p:cNvPr>
          <p:cNvSpPr txBox="1"/>
          <p:nvPr/>
        </p:nvSpPr>
        <p:spPr>
          <a:xfrm>
            <a:off x="3560623" y="10314090"/>
            <a:ext cx="52711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別紙</a:t>
            </a:r>
            <a:r>
              <a: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【1】</a:t>
            </a:r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：記入例をご確認の上、記入してください。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F9E7E47-5161-414F-95EE-DD2035E1016B}"/>
              </a:ext>
            </a:extLst>
          </p:cNvPr>
          <p:cNvSpPr txBox="1"/>
          <p:nvPr/>
        </p:nvSpPr>
        <p:spPr>
          <a:xfrm>
            <a:off x="3560626" y="11241356"/>
            <a:ext cx="68703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別紙</a:t>
            </a:r>
            <a:r>
              <a: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【2】</a:t>
            </a:r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：添付書類確認表をご参照の上、準備をお願いします。</a:t>
            </a:r>
          </a:p>
        </p:txBody>
      </p:sp>
      <p:sp>
        <p:nvSpPr>
          <p:cNvPr id="35" name="矢印: 上向き折線 34">
            <a:extLst>
              <a:ext uri="{FF2B5EF4-FFF2-40B4-BE49-F238E27FC236}">
                <a16:creationId xmlns:a16="http://schemas.microsoft.com/office/drawing/2014/main" id="{C584B506-A6E2-4C8E-A49C-258DA6BC3926}"/>
              </a:ext>
            </a:extLst>
          </p:cNvPr>
          <p:cNvSpPr/>
          <p:nvPr/>
        </p:nvSpPr>
        <p:spPr>
          <a:xfrm rot="5400000">
            <a:off x="3191597" y="10377006"/>
            <a:ext cx="271032" cy="256918"/>
          </a:xfrm>
          <a:prstGeom prst="bentUp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EF46768-DA92-403C-83FC-E234FB05B6EA}"/>
              </a:ext>
            </a:extLst>
          </p:cNvPr>
          <p:cNvSpPr txBox="1"/>
          <p:nvPr/>
        </p:nvSpPr>
        <p:spPr>
          <a:xfrm>
            <a:off x="2238647" y="14690283"/>
            <a:ext cx="1703350" cy="102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95">
              <a:lnSpc>
                <a:spcPts val="2499"/>
              </a:lnSpc>
              <a:tabLst>
                <a:tab pos="362013" algn="l"/>
              </a:tabLst>
            </a:pPr>
            <a:r>
              <a:rPr kumimoji="1" lang="en-US" altLang="ja-JP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e-mail</a:t>
            </a:r>
          </a:p>
          <a:p>
            <a:pPr marL="540095">
              <a:lnSpc>
                <a:spcPts val="2499"/>
              </a:lnSpc>
              <a:tabLst>
                <a:tab pos="362013" algn="l"/>
              </a:tabLst>
            </a:pPr>
            <a:r>
              <a:rPr kumimoji="1" lang="en-US" altLang="ja-JP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95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40095">
              <a:lnSpc>
                <a:spcPts val="2499"/>
              </a:lnSpc>
            </a:pPr>
            <a:r>
              <a:rPr kumimoji="1" lang="en-US" altLang="ja-JP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endParaRPr kumimoji="1" lang="en-US" altLang="ja-JP" sz="195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B37762E-3907-4354-9A4A-B5F1527B9C32}"/>
              </a:ext>
            </a:extLst>
          </p:cNvPr>
          <p:cNvGrpSpPr/>
          <p:nvPr/>
        </p:nvGrpSpPr>
        <p:grpSpPr>
          <a:xfrm>
            <a:off x="693332" y="2236905"/>
            <a:ext cx="1440000" cy="1260000"/>
            <a:chOff x="221727" y="2706021"/>
            <a:chExt cx="1440000" cy="631549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ED36224A-752A-4C2E-976B-97E48A24400A}"/>
                </a:ext>
              </a:extLst>
            </p:cNvPr>
            <p:cNvSpPr/>
            <p:nvPr/>
          </p:nvSpPr>
          <p:spPr>
            <a:xfrm>
              <a:off x="311727" y="2706021"/>
              <a:ext cx="1260000" cy="63154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807C50B-66CA-4E14-AF6B-E1426FE3FC0C}"/>
                </a:ext>
              </a:extLst>
            </p:cNvPr>
            <p:cNvSpPr txBox="1"/>
            <p:nvPr/>
          </p:nvSpPr>
          <p:spPr>
            <a:xfrm>
              <a:off x="221727" y="2803108"/>
              <a:ext cx="1440000" cy="4583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3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検認</a:t>
              </a:r>
              <a:endParaRPr kumimoji="1" lang="en-US" altLang="ja-JP" sz="2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23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とは</a:t>
              </a: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BD6E3240-E9E9-4DD8-9AC9-4E4F254BADFF}"/>
              </a:ext>
            </a:extLst>
          </p:cNvPr>
          <p:cNvGrpSpPr/>
          <p:nvPr/>
        </p:nvGrpSpPr>
        <p:grpSpPr>
          <a:xfrm>
            <a:off x="693332" y="14266644"/>
            <a:ext cx="1440000" cy="1259999"/>
            <a:chOff x="131295" y="2706021"/>
            <a:chExt cx="1440000" cy="776157"/>
          </a:xfrm>
        </p:grpSpPr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47DD6E90-44BC-46C6-88A8-4331EFE048DA}"/>
                </a:ext>
              </a:extLst>
            </p:cNvPr>
            <p:cNvSpPr/>
            <p:nvPr/>
          </p:nvSpPr>
          <p:spPr>
            <a:xfrm>
              <a:off x="235959" y="2706021"/>
              <a:ext cx="1260000" cy="77615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EADB5C5-CBE2-44C4-86DA-9251EB487FCC}"/>
                </a:ext>
              </a:extLst>
            </p:cNvPr>
            <p:cNvSpPr txBox="1"/>
            <p:nvPr/>
          </p:nvSpPr>
          <p:spPr>
            <a:xfrm>
              <a:off x="131295" y="2844924"/>
              <a:ext cx="1440000" cy="4983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お問い</a:t>
              </a:r>
              <a:endParaRPr kumimoji="1"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合わせ先</a:t>
              </a:r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6B476FA-1020-4673-B740-ED69BA74529C}"/>
              </a:ext>
            </a:extLst>
          </p:cNvPr>
          <p:cNvSpPr txBox="1"/>
          <p:nvPr/>
        </p:nvSpPr>
        <p:spPr>
          <a:xfrm>
            <a:off x="3539117" y="14679578"/>
            <a:ext cx="5463602" cy="102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39">
              <a:lnSpc>
                <a:spcPts val="2499"/>
              </a:lnSpc>
              <a:tabLst>
                <a:tab pos="362013" algn="l"/>
              </a:tabLst>
            </a:pPr>
            <a:r>
              <a:rPr kumimoji="1" lang="ja-JP" alt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info@persol-career-kenpo.or.jp</a:t>
            </a:r>
          </a:p>
          <a:p>
            <a:pPr marL="216039">
              <a:lnSpc>
                <a:spcPts val="2499"/>
              </a:lnSpc>
              <a:tabLst>
                <a:tab pos="362013" algn="l"/>
              </a:tabLst>
            </a:pPr>
            <a:r>
              <a:rPr kumimoji="1" lang="ja-JP" alt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03-6385-0790</a:t>
            </a:r>
          </a:p>
          <a:p>
            <a:pPr marL="216039">
              <a:lnSpc>
                <a:spcPts val="2499"/>
              </a:lnSpc>
            </a:pPr>
            <a:r>
              <a:rPr kumimoji="1" lang="ja-JP" alt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https://www.persol-career-kenpo.or.jp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BCB075E-351E-415F-93BE-CF16CF79354A}"/>
              </a:ext>
            </a:extLst>
          </p:cNvPr>
          <p:cNvSpPr txBox="1"/>
          <p:nvPr/>
        </p:nvSpPr>
        <p:spPr>
          <a:xfrm>
            <a:off x="2238647" y="14266644"/>
            <a:ext cx="741747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95">
              <a:lnSpc>
                <a:spcPts val="2499"/>
              </a:lnSpc>
            </a:pPr>
            <a:r>
              <a:rPr kumimoji="1" lang="ja-JP" altLang="en-US" sz="2099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パーソルキャリア健康保険組合　検認担当</a:t>
            </a:r>
            <a:endParaRPr kumimoji="1"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6DD3B0D6-94CA-4E15-9F69-484D98F87DFE}"/>
              </a:ext>
            </a:extLst>
          </p:cNvPr>
          <p:cNvSpPr/>
          <p:nvPr/>
        </p:nvSpPr>
        <p:spPr>
          <a:xfrm>
            <a:off x="2545550" y="12183605"/>
            <a:ext cx="8191658" cy="17030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algn="ctr"/>
            <a:endParaRPr kumimoji="1" lang="ja-JP" altLang="en-US" sz="180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EAA9DF3-6C91-4812-85A3-E2A5928D23BF}"/>
              </a:ext>
            </a:extLst>
          </p:cNvPr>
          <p:cNvSpPr txBox="1"/>
          <p:nvPr/>
        </p:nvSpPr>
        <p:spPr>
          <a:xfrm>
            <a:off x="2684126" y="12190364"/>
            <a:ext cx="673412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2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2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2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2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火</a:t>
            </a:r>
            <a:r>
              <a:rPr kumimoji="1" lang="en-US" altLang="ja-JP" sz="2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健康保険組合必着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D939E53-38A0-4B61-8AB4-E4C4FA512EA1}"/>
              </a:ext>
            </a:extLst>
          </p:cNvPr>
          <p:cNvSpPr txBox="1"/>
          <p:nvPr/>
        </p:nvSpPr>
        <p:spPr>
          <a:xfrm>
            <a:off x="2653955" y="12551796"/>
            <a:ext cx="7922662" cy="1344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2015">
              <a:lnSpc>
                <a:spcPts val="2500"/>
              </a:lnSpc>
            </a:pPr>
            <a:r>
              <a:rPr kumimoji="1" lang="ja-JP" alt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期限までに提出されない場合は、被扶養者から削除される場合があります。</a:t>
            </a:r>
            <a:endParaRPr kumimoji="1" lang="en-US" altLang="ja-JP" sz="195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500"/>
              </a:lnSpc>
            </a:pPr>
            <a:r>
              <a:rPr kumimoji="1" lang="ja-JP" alt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その場合は保険証・資格確認書を使用して医療を受けることはできません。 </a:t>
            </a:r>
            <a:endParaRPr kumimoji="1" lang="en-US" altLang="ja-JP" sz="195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500"/>
              </a:lnSpc>
            </a:pPr>
            <a:r>
              <a:rPr kumimoji="1" lang="ja-JP" alt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</a:t>
            </a:r>
            <a:r>
              <a:rPr kumimoji="1" lang="en-US" altLang="ja-JP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9/1</a:t>
            </a:r>
            <a:r>
              <a:rPr kumimoji="1" lang="ja-JP" alt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に遡り扶養削除となるため、保険証・資格確認書を使って医療機関を受診された場合は、医療費の返還をして頂きます。</a:t>
            </a:r>
            <a:endParaRPr kumimoji="1" lang="en-US" altLang="ja-JP" sz="195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AD9E7EB-33CE-43C5-BF62-50B168CE5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84" t="43657" r="62740" b="44342"/>
          <a:stretch/>
        </p:blipFill>
        <p:spPr>
          <a:xfrm>
            <a:off x="10169434" y="14698982"/>
            <a:ext cx="838200" cy="8229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95F342-FD9E-4A6B-9DE1-559E537FA552}"/>
              </a:ext>
            </a:extLst>
          </p:cNvPr>
          <p:cNvSpPr txBox="1"/>
          <p:nvPr/>
        </p:nvSpPr>
        <p:spPr>
          <a:xfrm>
            <a:off x="9214686" y="14116895"/>
            <a:ext cx="2485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パーソルキャリア健康保険組合ホームページ</a:t>
            </a:r>
            <a:r>
              <a:rPr kumimoji="1" lang="en-US" altLang="ja-JP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</a:t>
            </a:r>
            <a:endParaRPr kumimoji="1" lang="en-US" altLang="ja-JP" sz="15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F778ED-F4B8-4192-850A-F4A2400B2DB1}"/>
              </a:ext>
            </a:extLst>
          </p:cNvPr>
          <p:cNvSpPr txBox="1"/>
          <p:nvPr/>
        </p:nvSpPr>
        <p:spPr>
          <a:xfrm>
            <a:off x="334250" y="853395"/>
            <a:ext cx="11480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>
              <a:tabLst>
                <a:tab pos="0" algn="l"/>
              </a:tabLst>
            </a:pPr>
            <a:r>
              <a:rPr kumimoji="1"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平素は当健康保険組合の事業にご理解ご協力を賜り、厚く御礼申し上げます。</a:t>
            </a:r>
            <a:endParaRPr kumimoji="1" lang="en-US" altLang="ja-JP" sz="2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446088">
              <a:tabLst>
                <a:tab pos="0" algn="l"/>
              </a:tabLst>
            </a:pPr>
            <a:r>
              <a:rPr kumimoji="1"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下記のとおり「</a:t>
            </a:r>
            <a:r>
              <a:rPr kumimoji="1"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年度被扶養者資格調査</a:t>
            </a:r>
            <a:r>
              <a:rPr kumimoji="1"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検認</a:t>
            </a:r>
            <a:r>
              <a:rPr kumimoji="1"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」を実施いたします。</a:t>
            </a:r>
            <a:endParaRPr kumimoji="1" lang="en-US" altLang="ja-JP" sz="2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446088">
              <a:tabLst>
                <a:tab pos="0" algn="l"/>
              </a:tabLst>
            </a:pPr>
            <a:r>
              <a:rPr kumimoji="1"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皆様にはご多用のところ、誠に恐縮ではございますが、ご協力</a:t>
            </a:r>
            <a:r>
              <a:rPr kumimoji="1" lang="ja-JP" alt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の程よろしくお願い</a:t>
            </a:r>
            <a:r>
              <a:rPr kumimoji="1"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申し上げます。</a:t>
            </a:r>
            <a:endParaRPr kumimoji="1" lang="ja-JP" altLang="en-US" sz="2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82BA3C-C918-B523-D05F-DFBF32639F61}"/>
              </a:ext>
            </a:extLst>
          </p:cNvPr>
          <p:cNvSpPr txBox="1"/>
          <p:nvPr/>
        </p:nvSpPr>
        <p:spPr>
          <a:xfrm>
            <a:off x="477384" y="6125007"/>
            <a:ext cx="2493085" cy="28902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r>
              <a:rPr kumimoji="1"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⑴追加で情報確認が必要な方へ調査表を送付します。</a:t>
            </a: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9CC4E01-4937-86D7-2DEB-3D1349034A56}"/>
              </a:ext>
            </a:extLst>
          </p:cNvPr>
          <p:cNvSpPr txBox="1"/>
          <p:nvPr/>
        </p:nvSpPr>
        <p:spPr>
          <a:xfrm>
            <a:off x="3377040" y="6125007"/>
            <a:ext cx="2493085" cy="28902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r>
              <a:rPr kumimoji="1"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⑵調査表の記入と必要書類の準備をお願いします。</a:t>
            </a: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CA5C2E6-7F28-3E4F-3F91-4661D6FB04EE}"/>
              </a:ext>
            </a:extLst>
          </p:cNvPr>
          <p:cNvSpPr txBox="1"/>
          <p:nvPr/>
        </p:nvSpPr>
        <p:spPr>
          <a:xfrm>
            <a:off x="6291681" y="6150257"/>
            <a:ext cx="2493085" cy="28902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r>
              <a:rPr kumimoji="1"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⑶ 健康保険組合へ提出して下さい。</a:t>
            </a: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4BD883F-4989-3CA7-E35C-5C7D90AFF6BE}"/>
              </a:ext>
            </a:extLst>
          </p:cNvPr>
          <p:cNvSpPr txBox="1"/>
          <p:nvPr/>
        </p:nvSpPr>
        <p:spPr>
          <a:xfrm>
            <a:off x="9202391" y="6113713"/>
            <a:ext cx="2493085" cy="28902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r>
              <a:rPr kumimoji="1"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⑷ 扶養認定基準を満たしていない方へ通知します。</a:t>
            </a: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2000"/>
              </a:lnSpc>
            </a:pP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0853C67-BA25-4CA8-AF0D-8092BCE8D70F}"/>
              </a:ext>
            </a:extLst>
          </p:cNvPr>
          <p:cNvSpPr txBox="1"/>
          <p:nvPr/>
        </p:nvSpPr>
        <p:spPr>
          <a:xfrm>
            <a:off x="445682" y="5233637"/>
            <a:ext cx="1953492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■調査方法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1B3308-7020-9E3E-A57F-6FA4EB76A35A}"/>
              </a:ext>
            </a:extLst>
          </p:cNvPr>
          <p:cNvSpPr txBox="1"/>
          <p:nvPr/>
        </p:nvSpPr>
        <p:spPr>
          <a:xfrm>
            <a:off x="2444926" y="5296535"/>
            <a:ext cx="7922225" cy="7267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2015">
              <a:lnSpc>
                <a:spcPts val="2600"/>
              </a:lnSpc>
            </a:pPr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健康保険組合に認められている範囲でマイナンバーを活用した情報連携にて、扶養認定基準を満たしているか確認します。</a:t>
            </a:r>
            <a:endParaRPr kumimoji="1"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051D8F0D-E296-7769-5BA9-F7B11A81DD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1F1F1F"/>
              </a:clrFrom>
              <a:clrTo>
                <a:srgbClr val="1F1F1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481" t="14499" r="35042" b="26297"/>
          <a:stretch/>
        </p:blipFill>
        <p:spPr>
          <a:xfrm flipH="1">
            <a:off x="602600" y="7455279"/>
            <a:ext cx="835469" cy="988354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8ECDCBB8-2266-CAAB-7614-27BBACB21B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1F1F1F"/>
              </a:clrFrom>
              <a:clrTo>
                <a:srgbClr val="1F1F1F">
                  <a:alpha val="0"/>
                </a:srgbClr>
              </a:clrTo>
            </a:clrChange>
          </a:blip>
          <a:srcRect l="35822" t="16163" r="31919" b="27258"/>
          <a:stretch/>
        </p:blipFill>
        <p:spPr>
          <a:xfrm>
            <a:off x="3504069" y="7201550"/>
            <a:ext cx="1100474" cy="1085714"/>
          </a:xfrm>
          <a:prstGeom prst="rect">
            <a:avLst/>
          </a:prstGeom>
          <a:ln>
            <a:noFill/>
          </a:ln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121B77C-99BF-9C3E-92D9-2F2CA3DFC33F}"/>
              </a:ext>
            </a:extLst>
          </p:cNvPr>
          <p:cNvSpPr txBox="1"/>
          <p:nvPr/>
        </p:nvSpPr>
        <p:spPr>
          <a:xfrm>
            <a:off x="9180359" y="8068590"/>
            <a:ext cx="2453971" cy="7463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2015">
              <a:lnSpc>
                <a:spcPts val="1700"/>
              </a:lnSpc>
            </a:pPr>
            <a:r>
              <a:rPr kumimoji="1" lang="en-US" altLang="ja-JP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状況によりお電話やメールで確認の連絡をする場合も</a:t>
            </a:r>
            <a:endParaRPr kumimoji="1" lang="en-US" altLang="ja-JP" sz="15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2015">
              <a:lnSpc>
                <a:spcPts val="1700"/>
              </a:lnSpc>
            </a:pPr>
            <a:r>
              <a:rPr kumimoji="1" lang="ja-JP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ございます。</a:t>
            </a:r>
            <a:endParaRPr kumimoji="1" lang="en-US" altLang="ja-JP" sz="15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A6F5D7FC-3B5F-E11D-BBBF-2EFF5254C3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1F1F1F"/>
              </a:clrFrom>
              <a:clrTo>
                <a:srgbClr val="1F1F1F">
                  <a:alpha val="0"/>
                </a:srgbClr>
              </a:clrTo>
            </a:clrChange>
          </a:blip>
          <a:srcRect l="39695" t="29691" r="36348" b="39079"/>
          <a:stretch/>
        </p:blipFill>
        <p:spPr>
          <a:xfrm>
            <a:off x="1873074" y="7516554"/>
            <a:ext cx="825455" cy="605280"/>
          </a:xfrm>
          <a:prstGeom prst="rect">
            <a:avLst/>
          </a:prstGeom>
        </p:spPr>
      </p:pic>
      <p:sp>
        <p:nvSpPr>
          <p:cNvPr id="63" name="矢印: 下カーブ 62">
            <a:extLst>
              <a:ext uri="{FF2B5EF4-FFF2-40B4-BE49-F238E27FC236}">
                <a16:creationId xmlns:a16="http://schemas.microsoft.com/office/drawing/2014/main" id="{294B589E-260C-AF92-40CF-01BE071C2D54}"/>
              </a:ext>
            </a:extLst>
          </p:cNvPr>
          <p:cNvSpPr/>
          <p:nvPr/>
        </p:nvSpPr>
        <p:spPr>
          <a:xfrm rot="20994901">
            <a:off x="1116758" y="7156873"/>
            <a:ext cx="842421" cy="363860"/>
          </a:xfrm>
          <a:prstGeom prst="curved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7" name="矢印: 下カーブ 66">
            <a:extLst>
              <a:ext uri="{FF2B5EF4-FFF2-40B4-BE49-F238E27FC236}">
                <a16:creationId xmlns:a16="http://schemas.microsoft.com/office/drawing/2014/main" id="{AE1854E6-E950-5CA4-7329-30AD0201AA3D}"/>
              </a:ext>
            </a:extLst>
          </p:cNvPr>
          <p:cNvSpPr/>
          <p:nvPr/>
        </p:nvSpPr>
        <p:spPr>
          <a:xfrm>
            <a:off x="7417804" y="7089488"/>
            <a:ext cx="602826" cy="229567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9" name="加算記号 68">
            <a:extLst>
              <a:ext uri="{FF2B5EF4-FFF2-40B4-BE49-F238E27FC236}">
                <a16:creationId xmlns:a16="http://schemas.microsoft.com/office/drawing/2014/main" id="{5D668572-0A5B-56BA-AA62-36F5CCE80827}"/>
              </a:ext>
            </a:extLst>
          </p:cNvPr>
          <p:cNvSpPr/>
          <p:nvPr/>
        </p:nvSpPr>
        <p:spPr>
          <a:xfrm>
            <a:off x="7097227" y="7807900"/>
            <a:ext cx="352377" cy="357067"/>
          </a:xfrm>
          <a:prstGeom prst="mathPlus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D4106A26-CBB9-14D9-4A31-66768BC18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1F1F1F"/>
              </a:clrFrom>
              <a:clrTo>
                <a:srgbClr val="1F1F1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481" t="14499" r="35042" b="26297"/>
          <a:stretch/>
        </p:blipFill>
        <p:spPr>
          <a:xfrm flipH="1">
            <a:off x="7931518" y="7258037"/>
            <a:ext cx="698467" cy="826281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29AB1C9-6217-D84D-904D-5B7D4E6BADC4}"/>
              </a:ext>
            </a:extLst>
          </p:cNvPr>
          <p:cNvSpPr txBox="1"/>
          <p:nvPr/>
        </p:nvSpPr>
        <p:spPr>
          <a:xfrm rot="21092031">
            <a:off x="3607634" y="7314421"/>
            <a:ext cx="672272" cy="268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72015" algn="r">
              <a:lnSpc>
                <a:spcPts val="1700"/>
              </a:lnSpc>
            </a:pPr>
            <a:r>
              <a:rPr kumimoji="1" lang="ja-JP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・・・調査表</a:t>
            </a:r>
            <a:endParaRPr kumimoji="1" lang="en-US" altLang="ja-JP" sz="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8F81178C-B71E-89FC-1D37-95A55DD05E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1F1F1F"/>
              </a:clrFrom>
              <a:clrTo>
                <a:srgbClr val="1F1F1F">
                  <a:alpha val="0"/>
                </a:srgbClr>
              </a:clrTo>
            </a:clrChange>
          </a:blip>
          <a:srcRect l="39695" t="29691" r="36348" b="39079"/>
          <a:stretch/>
        </p:blipFill>
        <p:spPr>
          <a:xfrm>
            <a:off x="9789306" y="7165642"/>
            <a:ext cx="825455" cy="605280"/>
          </a:xfrm>
          <a:prstGeom prst="rect">
            <a:avLst/>
          </a:prstGeom>
        </p:spPr>
      </p:pic>
      <p:sp>
        <p:nvSpPr>
          <p:cNvPr id="76" name="矢印: 右 75">
            <a:extLst>
              <a:ext uri="{FF2B5EF4-FFF2-40B4-BE49-F238E27FC236}">
                <a16:creationId xmlns:a16="http://schemas.microsoft.com/office/drawing/2014/main" id="{1D120E29-8221-0586-45EF-373848D22266}"/>
              </a:ext>
            </a:extLst>
          </p:cNvPr>
          <p:cNvSpPr/>
          <p:nvPr/>
        </p:nvSpPr>
        <p:spPr>
          <a:xfrm>
            <a:off x="8720378" y="7301886"/>
            <a:ext cx="676612" cy="5777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矢印: 右 76">
            <a:extLst>
              <a:ext uri="{FF2B5EF4-FFF2-40B4-BE49-F238E27FC236}">
                <a16:creationId xmlns:a16="http://schemas.microsoft.com/office/drawing/2014/main" id="{905A2F7D-9B03-CA83-7C71-D0354149EC7A}"/>
              </a:ext>
            </a:extLst>
          </p:cNvPr>
          <p:cNvSpPr/>
          <p:nvPr/>
        </p:nvSpPr>
        <p:spPr>
          <a:xfrm>
            <a:off x="5837113" y="7324208"/>
            <a:ext cx="676612" cy="5777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矢印: 右 77">
            <a:extLst>
              <a:ext uri="{FF2B5EF4-FFF2-40B4-BE49-F238E27FC236}">
                <a16:creationId xmlns:a16="http://schemas.microsoft.com/office/drawing/2014/main" id="{8DAED228-B20A-6FE3-C42B-5379009453E4}"/>
              </a:ext>
            </a:extLst>
          </p:cNvPr>
          <p:cNvSpPr/>
          <p:nvPr/>
        </p:nvSpPr>
        <p:spPr>
          <a:xfrm>
            <a:off x="2819417" y="7319055"/>
            <a:ext cx="676612" cy="5777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1AC006D-E504-51E7-EFFB-EE26D01FC73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1F1F1F"/>
              </a:clrFrom>
              <a:clrTo>
                <a:srgbClr val="1F1F1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4645300" y="7424365"/>
            <a:ext cx="1146770" cy="110842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4209410-0ADD-E5B2-DC91-A4E585D769D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1F1F1F"/>
              </a:clrFrom>
              <a:clrTo>
                <a:srgbClr val="1F1F1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6439550" y="7200295"/>
            <a:ext cx="688564" cy="1495676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B5CA822-9B57-7383-8097-B4534BBA9836}"/>
              </a:ext>
            </a:extLst>
          </p:cNvPr>
          <p:cNvSpPr txBox="1"/>
          <p:nvPr/>
        </p:nvSpPr>
        <p:spPr>
          <a:xfrm>
            <a:off x="6768834" y="7484304"/>
            <a:ext cx="908894" cy="3103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2015">
              <a:lnSpc>
                <a:spcPts val="1700"/>
              </a:lnSpc>
            </a:pPr>
            <a:r>
              <a:rPr kumimoji="1" lang="ja-JP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調査表</a:t>
            </a:r>
            <a:endParaRPr kumimoji="1" lang="en-US" altLang="ja-JP" sz="15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D3C8865-7795-6575-362C-13EA0F74E820}"/>
              </a:ext>
            </a:extLst>
          </p:cNvPr>
          <p:cNvSpPr txBox="1"/>
          <p:nvPr/>
        </p:nvSpPr>
        <p:spPr>
          <a:xfrm>
            <a:off x="6741149" y="8214614"/>
            <a:ext cx="1099121" cy="3103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2015">
              <a:lnSpc>
                <a:spcPts val="1700"/>
              </a:lnSpc>
            </a:pPr>
            <a:r>
              <a:rPr kumimoji="1" lang="ja-JP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必要書類</a:t>
            </a:r>
            <a:endParaRPr kumimoji="1" lang="en-US" altLang="ja-JP" sz="15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931F83FB-4098-E3A3-C795-B79E25279ECF}"/>
              </a:ext>
            </a:extLst>
          </p:cNvPr>
          <p:cNvSpPr/>
          <p:nvPr/>
        </p:nvSpPr>
        <p:spPr>
          <a:xfrm>
            <a:off x="10863370" y="7258037"/>
            <a:ext cx="676612" cy="5777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AC27396-10D3-9BF2-B821-62152D88DA57}"/>
              </a:ext>
            </a:extLst>
          </p:cNvPr>
          <p:cNvSpPr txBox="1"/>
          <p:nvPr/>
        </p:nvSpPr>
        <p:spPr>
          <a:xfrm>
            <a:off x="10812095" y="7356898"/>
            <a:ext cx="7291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通知</a:t>
            </a:r>
          </a:p>
        </p:txBody>
      </p:sp>
    </p:spTree>
    <p:extLst>
      <p:ext uri="{BB962C8B-B14F-4D97-AF65-F5344CB8AC3E}">
        <p14:creationId xmlns:p14="http://schemas.microsoft.com/office/powerpoint/2010/main" val="812412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466</Words>
  <Application>Microsoft Office PowerPoint</Application>
  <PresentationFormat>ユーザー設定</PresentationFormat>
  <Paragraphs>76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2024年度被扶養者再確認調査(検認)の実施について</dc:title>
  <dc:creator>kenpo</dc:creator>
  <cp:lastModifiedBy>kenpo</cp:lastModifiedBy>
  <cp:revision>46</cp:revision>
  <cp:lastPrinted>2024-07-17T07:45:08Z</cp:lastPrinted>
  <dcterms:created xsi:type="dcterms:W3CDTF">2024-06-26T08:12:04Z</dcterms:created>
  <dcterms:modified xsi:type="dcterms:W3CDTF">2025-07-16T00:17:36Z</dcterms:modified>
</cp:coreProperties>
</file>